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4" r:id="rId3"/>
    <p:sldId id="283" r:id="rId4"/>
    <p:sldId id="258" r:id="rId5"/>
    <p:sldId id="259" r:id="rId6"/>
    <p:sldId id="260" r:id="rId7"/>
    <p:sldId id="263" r:id="rId8"/>
    <p:sldId id="261" r:id="rId9"/>
    <p:sldId id="262" r:id="rId10"/>
    <p:sldId id="266" r:id="rId11"/>
    <p:sldId id="267" r:id="rId12"/>
    <p:sldId id="265" r:id="rId13"/>
    <p:sldId id="264" r:id="rId14"/>
    <p:sldId id="268" r:id="rId15"/>
    <p:sldId id="269" r:id="rId16"/>
    <p:sldId id="270" r:id="rId17"/>
    <p:sldId id="272" r:id="rId18"/>
    <p:sldId id="271" r:id="rId19"/>
    <p:sldId id="273" r:id="rId20"/>
    <p:sldId id="275" r:id="rId21"/>
    <p:sldId id="276" r:id="rId22"/>
    <p:sldId id="278" r:id="rId23"/>
    <p:sldId id="279" r:id="rId24"/>
    <p:sldId id="280" r:id="rId25"/>
    <p:sldId id="274" r:id="rId26"/>
    <p:sldId id="282" r:id="rId27"/>
    <p:sldId id="281"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9"/>
  </p:normalViewPr>
  <p:slideViewPr>
    <p:cSldViewPr snapToGrid="0">
      <p:cViewPr varScale="1">
        <p:scale>
          <a:sx n="109" d="100"/>
          <a:sy n="109" d="100"/>
        </p:scale>
        <p:origin x="824" y="19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C34DD-3761-41FE-8AC3-5EB10CBC4BED}" type="datetimeFigureOut">
              <a:rPr lang="en-AU" smtClean="0"/>
              <a:t>16/09/2025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B878E-2D49-4331-924B-BC27DC6F1F87}" type="slidenum">
              <a:rPr lang="en-AU" smtClean="0"/>
              <a:t>‹#›</a:t>
            </a:fld>
            <a:endParaRPr lang="en-AU"/>
          </a:p>
        </p:txBody>
      </p:sp>
    </p:spTree>
    <p:extLst>
      <p:ext uri="{BB962C8B-B14F-4D97-AF65-F5344CB8AC3E}">
        <p14:creationId xmlns:p14="http://schemas.microsoft.com/office/powerpoint/2010/main" val="37455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0FB878E-2D49-4331-924B-BC27DC6F1F87}" type="slidenum">
              <a:rPr lang="en-AU" smtClean="0"/>
              <a:t>22</a:t>
            </a:fld>
            <a:endParaRPr lang="en-AU"/>
          </a:p>
        </p:txBody>
      </p:sp>
    </p:spTree>
    <p:extLst>
      <p:ext uri="{BB962C8B-B14F-4D97-AF65-F5344CB8AC3E}">
        <p14:creationId xmlns:p14="http://schemas.microsoft.com/office/powerpoint/2010/main" val="8874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CA452-B62B-A9A0-5994-BAC44CFF2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192EF09-3831-33A7-5BE6-5343855C08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3E9C3A2-5DDB-874E-A72C-C9986A9D993F}"/>
              </a:ext>
            </a:extLst>
          </p:cNvPr>
          <p:cNvSpPr>
            <a:spLocks noGrp="1"/>
          </p:cNvSpPr>
          <p:nvPr>
            <p:ph type="dt" sz="half" idx="10"/>
          </p:nvPr>
        </p:nvSpPr>
        <p:spPr/>
        <p:txBody>
          <a:bodyPr/>
          <a:lstStyle/>
          <a:p>
            <a:fld id="{C4751456-02A2-47AA-BA0B-30D76B4D107C}" type="datetimeFigureOut">
              <a:rPr lang="en-AU" smtClean="0"/>
              <a:t>16/09/2025</a:t>
            </a:fld>
            <a:endParaRPr lang="en-AU"/>
          </a:p>
        </p:txBody>
      </p:sp>
      <p:sp>
        <p:nvSpPr>
          <p:cNvPr id="5" name="Footer Placeholder 4">
            <a:extLst>
              <a:ext uri="{FF2B5EF4-FFF2-40B4-BE49-F238E27FC236}">
                <a16:creationId xmlns:a16="http://schemas.microsoft.com/office/drawing/2014/main" id="{DEBDC5B6-3746-D27C-FB24-E8A972DA021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F46F16D-FEB6-EAA5-005F-8C9E32BE2B73}"/>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403068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05BFA-5CF1-4749-F272-21ED95136FB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ADA4727-6167-A2C8-1862-2981F8A3B8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D000C3-2EE4-76AF-8134-DA6FCA81A88B}"/>
              </a:ext>
            </a:extLst>
          </p:cNvPr>
          <p:cNvSpPr>
            <a:spLocks noGrp="1"/>
          </p:cNvSpPr>
          <p:nvPr>
            <p:ph type="dt" sz="half" idx="10"/>
          </p:nvPr>
        </p:nvSpPr>
        <p:spPr/>
        <p:txBody>
          <a:bodyPr/>
          <a:lstStyle/>
          <a:p>
            <a:fld id="{C4751456-02A2-47AA-BA0B-30D76B4D107C}" type="datetimeFigureOut">
              <a:rPr lang="en-AU" smtClean="0"/>
              <a:t>16/09/2025</a:t>
            </a:fld>
            <a:endParaRPr lang="en-AU"/>
          </a:p>
        </p:txBody>
      </p:sp>
      <p:sp>
        <p:nvSpPr>
          <p:cNvPr id="5" name="Footer Placeholder 4">
            <a:extLst>
              <a:ext uri="{FF2B5EF4-FFF2-40B4-BE49-F238E27FC236}">
                <a16:creationId xmlns:a16="http://schemas.microsoft.com/office/drawing/2014/main" id="{2B5F1CA3-5477-651A-6B21-F2A3B70221E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927CFF2-F46F-CCD8-F630-E3858B6B245D}"/>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318375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24D5BC-B90A-ECF7-FC8D-D1EC786CF7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69D7EBA-6270-9B34-67C4-9771151939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140E1C9-4341-31D1-08E1-32F1E6CB6C56}"/>
              </a:ext>
            </a:extLst>
          </p:cNvPr>
          <p:cNvSpPr>
            <a:spLocks noGrp="1"/>
          </p:cNvSpPr>
          <p:nvPr>
            <p:ph type="dt" sz="half" idx="10"/>
          </p:nvPr>
        </p:nvSpPr>
        <p:spPr/>
        <p:txBody>
          <a:bodyPr/>
          <a:lstStyle/>
          <a:p>
            <a:fld id="{C4751456-02A2-47AA-BA0B-30D76B4D107C}" type="datetimeFigureOut">
              <a:rPr lang="en-AU" smtClean="0"/>
              <a:t>16/09/2025</a:t>
            </a:fld>
            <a:endParaRPr lang="en-AU"/>
          </a:p>
        </p:txBody>
      </p:sp>
      <p:sp>
        <p:nvSpPr>
          <p:cNvPr id="5" name="Footer Placeholder 4">
            <a:extLst>
              <a:ext uri="{FF2B5EF4-FFF2-40B4-BE49-F238E27FC236}">
                <a16:creationId xmlns:a16="http://schemas.microsoft.com/office/drawing/2014/main" id="{2AA9B3A1-3F18-F4C4-CA1F-2A31D8B3718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F2AECBF-989F-F2C4-E287-E7590C834143}"/>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621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7F29-AA9F-BC9E-BE0F-0733BB27883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7BE2B5D-FD02-4629-C6E0-1645AE40A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18DDE8C-8A82-7F6D-7411-9A44458E75CA}"/>
              </a:ext>
            </a:extLst>
          </p:cNvPr>
          <p:cNvSpPr>
            <a:spLocks noGrp="1"/>
          </p:cNvSpPr>
          <p:nvPr>
            <p:ph type="dt" sz="half" idx="10"/>
          </p:nvPr>
        </p:nvSpPr>
        <p:spPr/>
        <p:txBody>
          <a:bodyPr/>
          <a:lstStyle/>
          <a:p>
            <a:endParaRPr lang="en-AU" dirty="0"/>
          </a:p>
        </p:txBody>
      </p:sp>
      <p:sp>
        <p:nvSpPr>
          <p:cNvPr id="5" name="Footer Placeholder 4">
            <a:extLst>
              <a:ext uri="{FF2B5EF4-FFF2-40B4-BE49-F238E27FC236}">
                <a16:creationId xmlns:a16="http://schemas.microsoft.com/office/drawing/2014/main" id="{0D5D811B-369D-3854-0A72-BA7B82C3467D}"/>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88D192FD-7C1B-8773-E63E-CF293F6E2F8F}"/>
              </a:ext>
            </a:extLst>
          </p:cNvPr>
          <p:cNvSpPr>
            <a:spLocks noGrp="1"/>
          </p:cNvSpPr>
          <p:nvPr>
            <p:ph type="sldNum" sz="quarter" idx="12"/>
          </p:nvPr>
        </p:nvSpPr>
        <p:spPr>
          <a:xfrm>
            <a:off x="11251096" y="181045"/>
            <a:ext cx="940904" cy="365125"/>
          </a:xfrm>
        </p:spPr>
        <p:txBody>
          <a:bodyPr/>
          <a:lstStyle/>
          <a:p>
            <a:fld id="{90544448-B6C8-4B8F-9A9D-740F3D0D3BEC}" type="slidenum">
              <a:rPr lang="en-AU" smtClean="0"/>
              <a:t>‹#›</a:t>
            </a:fld>
            <a:endParaRPr lang="en-AU" dirty="0"/>
          </a:p>
        </p:txBody>
      </p:sp>
      <p:pic>
        <p:nvPicPr>
          <p:cNvPr id="8" name="Picture 7" descr="A blue and white logo&#10;&#10;AI-generated content may be incorrect.">
            <a:extLst>
              <a:ext uri="{FF2B5EF4-FFF2-40B4-BE49-F238E27FC236}">
                <a16:creationId xmlns:a16="http://schemas.microsoft.com/office/drawing/2014/main" id="{62420888-ED39-0D53-2C04-B9C8F7D922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6514" y="6306655"/>
            <a:ext cx="1825486" cy="541257"/>
          </a:xfrm>
          <a:prstGeom prst="rect">
            <a:avLst/>
          </a:prstGeom>
        </p:spPr>
      </p:pic>
    </p:spTree>
    <p:extLst>
      <p:ext uri="{BB962C8B-B14F-4D97-AF65-F5344CB8AC3E}">
        <p14:creationId xmlns:p14="http://schemas.microsoft.com/office/powerpoint/2010/main" val="245017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86AA4-1081-EADB-73C1-2C352F757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2E00809-D2EC-204B-F614-8169F30162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3910C-54F2-90FF-25AD-F9E2F279BF6D}"/>
              </a:ext>
            </a:extLst>
          </p:cNvPr>
          <p:cNvSpPr>
            <a:spLocks noGrp="1"/>
          </p:cNvSpPr>
          <p:nvPr>
            <p:ph type="dt" sz="half" idx="10"/>
          </p:nvPr>
        </p:nvSpPr>
        <p:spPr/>
        <p:txBody>
          <a:bodyPr/>
          <a:lstStyle/>
          <a:p>
            <a:fld id="{C4751456-02A2-47AA-BA0B-30D76B4D107C}" type="datetimeFigureOut">
              <a:rPr lang="en-AU" smtClean="0"/>
              <a:t>16/09/2025</a:t>
            </a:fld>
            <a:endParaRPr lang="en-AU"/>
          </a:p>
        </p:txBody>
      </p:sp>
      <p:sp>
        <p:nvSpPr>
          <p:cNvPr id="5" name="Footer Placeholder 4">
            <a:extLst>
              <a:ext uri="{FF2B5EF4-FFF2-40B4-BE49-F238E27FC236}">
                <a16:creationId xmlns:a16="http://schemas.microsoft.com/office/drawing/2014/main" id="{CEFC39BC-586C-19B2-6E4E-4B315C7BEEE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FC1C3D1-FB2D-7A96-30F3-7117DF744CF4}"/>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285417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F03B-8916-7DCB-EF5E-D8D1450E2C0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B92A11C-992F-A53C-0D07-DB88F8823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057CC76-B422-8251-F705-24E743D49C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7D6EC8A-736F-82B0-20C8-65226828B944}"/>
              </a:ext>
            </a:extLst>
          </p:cNvPr>
          <p:cNvSpPr>
            <a:spLocks noGrp="1"/>
          </p:cNvSpPr>
          <p:nvPr>
            <p:ph type="dt" sz="half" idx="10"/>
          </p:nvPr>
        </p:nvSpPr>
        <p:spPr/>
        <p:txBody>
          <a:bodyPr/>
          <a:lstStyle/>
          <a:p>
            <a:fld id="{C4751456-02A2-47AA-BA0B-30D76B4D107C}" type="datetimeFigureOut">
              <a:rPr lang="en-AU" smtClean="0"/>
              <a:t>16/09/2025</a:t>
            </a:fld>
            <a:endParaRPr lang="en-AU"/>
          </a:p>
        </p:txBody>
      </p:sp>
      <p:sp>
        <p:nvSpPr>
          <p:cNvPr id="6" name="Footer Placeholder 5">
            <a:extLst>
              <a:ext uri="{FF2B5EF4-FFF2-40B4-BE49-F238E27FC236}">
                <a16:creationId xmlns:a16="http://schemas.microsoft.com/office/drawing/2014/main" id="{3C295E25-9159-DA1C-C2CA-AEFB9782002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874C49E-9BB5-BEBC-6DFF-CAC3DDA4AA3B}"/>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51112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DB55-04D9-AD0F-5435-7B2562577C8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4E7D56F-90D9-FA23-3187-B1EE6ACA0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5D1FAC-C886-2AA9-C847-8C0995BB1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4EE62D9-5B37-B88C-617E-0FB28C50B6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9267E9-CC28-7455-93FB-F7BC3A424F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4BD789EE-B329-B208-32F1-4A3D3A468E31}"/>
              </a:ext>
            </a:extLst>
          </p:cNvPr>
          <p:cNvSpPr>
            <a:spLocks noGrp="1"/>
          </p:cNvSpPr>
          <p:nvPr>
            <p:ph type="dt" sz="half" idx="10"/>
          </p:nvPr>
        </p:nvSpPr>
        <p:spPr/>
        <p:txBody>
          <a:bodyPr/>
          <a:lstStyle/>
          <a:p>
            <a:fld id="{C4751456-02A2-47AA-BA0B-30D76B4D107C}" type="datetimeFigureOut">
              <a:rPr lang="en-AU" smtClean="0"/>
              <a:t>16/09/2025</a:t>
            </a:fld>
            <a:endParaRPr lang="en-AU"/>
          </a:p>
        </p:txBody>
      </p:sp>
      <p:sp>
        <p:nvSpPr>
          <p:cNvPr id="8" name="Footer Placeholder 7">
            <a:extLst>
              <a:ext uri="{FF2B5EF4-FFF2-40B4-BE49-F238E27FC236}">
                <a16:creationId xmlns:a16="http://schemas.microsoft.com/office/drawing/2014/main" id="{F11D441A-A3C1-A8FE-65C4-98754104395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3A8911C-29B9-50B2-9F0C-41A50B26307B}"/>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148352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E85B-F4EB-012E-DD8B-B218E281E87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845135E-AC0C-095C-A3CD-A1D31C7A8424}"/>
              </a:ext>
            </a:extLst>
          </p:cNvPr>
          <p:cNvSpPr>
            <a:spLocks noGrp="1"/>
          </p:cNvSpPr>
          <p:nvPr>
            <p:ph type="dt" sz="half" idx="10"/>
          </p:nvPr>
        </p:nvSpPr>
        <p:spPr/>
        <p:txBody>
          <a:bodyPr/>
          <a:lstStyle/>
          <a:p>
            <a:fld id="{C4751456-02A2-47AA-BA0B-30D76B4D107C}" type="datetimeFigureOut">
              <a:rPr lang="en-AU" smtClean="0"/>
              <a:t>16/09/2025</a:t>
            </a:fld>
            <a:endParaRPr lang="en-AU"/>
          </a:p>
        </p:txBody>
      </p:sp>
      <p:sp>
        <p:nvSpPr>
          <p:cNvPr id="4" name="Footer Placeholder 3">
            <a:extLst>
              <a:ext uri="{FF2B5EF4-FFF2-40B4-BE49-F238E27FC236}">
                <a16:creationId xmlns:a16="http://schemas.microsoft.com/office/drawing/2014/main" id="{6943F5DB-AC02-7F79-C86F-7CE702639F8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F121EB9-0823-E9BF-1386-13BE8B3957E6}"/>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1179572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5E730D-EFC0-ACB0-9F42-84D34385CD48}"/>
              </a:ext>
            </a:extLst>
          </p:cNvPr>
          <p:cNvSpPr>
            <a:spLocks noGrp="1"/>
          </p:cNvSpPr>
          <p:nvPr>
            <p:ph type="dt" sz="half" idx="10"/>
          </p:nvPr>
        </p:nvSpPr>
        <p:spPr/>
        <p:txBody>
          <a:bodyPr/>
          <a:lstStyle/>
          <a:p>
            <a:fld id="{C4751456-02A2-47AA-BA0B-30D76B4D107C}" type="datetimeFigureOut">
              <a:rPr lang="en-AU" smtClean="0"/>
              <a:t>16/09/2025</a:t>
            </a:fld>
            <a:endParaRPr lang="en-AU"/>
          </a:p>
        </p:txBody>
      </p:sp>
      <p:sp>
        <p:nvSpPr>
          <p:cNvPr id="3" name="Footer Placeholder 2">
            <a:extLst>
              <a:ext uri="{FF2B5EF4-FFF2-40B4-BE49-F238E27FC236}">
                <a16:creationId xmlns:a16="http://schemas.microsoft.com/office/drawing/2014/main" id="{15C6467F-C538-DC97-F5BB-D04C88161B1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93F7B65-9291-93B8-9C8E-88D6EF67F4B2}"/>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405786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E323-14B5-E6C9-38D3-33DE9F959C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F7BB3AB-6AC0-F0B9-FF04-8E21CABB0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83166E6-6633-0881-9994-4B948E4A62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7B7E7-D5BF-F309-6F53-B9E72A06469F}"/>
              </a:ext>
            </a:extLst>
          </p:cNvPr>
          <p:cNvSpPr>
            <a:spLocks noGrp="1"/>
          </p:cNvSpPr>
          <p:nvPr>
            <p:ph type="dt" sz="half" idx="10"/>
          </p:nvPr>
        </p:nvSpPr>
        <p:spPr/>
        <p:txBody>
          <a:bodyPr/>
          <a:lstStyle/>
          <a:p>
            <a:fld id="{C4751456-02A2-47AA-BA0B-30D76B4D107C}" type="datetimeFigureOut">
              <a:rPr lang="en-AU" smtClean="0"/>
              <a:t>16/09/2025</a:t>
            </a:fld>
            <a:endParaRPr lang="en-AU"/>
          </a:p>
        </p:txBody>
      </p:sp>
      <p:sp>
        <p:nvSpPr>
          <p:cNvPr id="6" name="Footer Placeholder 5">
            <a:extLst>
              <a:ext uri="{FF2B5EF4-FFF2-40B4-BE49-F238E27FC236}">
                <a16:creationId xmlns:a16="http://schemas.microsoft.com/office/drawing/2014/main" id="{34933375-82A3-911E-5F29-2F2745EAAF0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0B7AF99-F380-ADF8-69DD-ECCCFB135490}"/>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1947052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A3F4-E8B1-A852-642E-54511F500B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852ED5F-F718-9C37-2C98-DCFA2FB41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806657C-3EEC-0506-A312-D1E769F61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DAB53F-1399-7C48-1BB1-34CBF54BEB70}"/>
              </a:ext>
            </a:extLst>
          </p:cNvPr>
          <p:cNvSpPr>
            <a:spLocks noGrp="1"/>
          </p:cNvSpPr>
          <p:nvPr>
            <p:ph type="dt" sz="half" idx="10"/>
          </p:nvPr>
        </p:nvSpPr>
        <p:spPr/>
        <p:txBody>
          <a:bodyPr/>
          <a:lstStyle/>
          <a:p>
            <a:fld id="{C4751456-02A2-47AA-BA0B-30D76B4D107C}" type="datetimeFigureOut">
              <a:rPr lang="en-AU" smtClean="0"/>
              <a:t>16/09/2025</a:t>
            </a:fld>
            <a:endParaRPr lang="en-AU"/>
          </a:p>
        </p:txBody>
      </p:sp>
      <p:sp>
        <p:nvSpPr>
          <p:cNvPr id="6" name="Footer Placeholder 5">
            <a:extLst>
              <a:ext uri="{FF2B5EF4-FFF2-40B4-BE49-F238E27FC236}">
                <a16:creationId xmlns:a16="http://schemas.microsoft.com/office/drawing/2014/main" id="{AF8D8BB7-9ACB-1D16-3181-2AB46D82DF2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6D3F480-191E-5922-1B70-CC48ECE027C9}"/>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807981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F8DC1-C714-4EF1-60AA-30A254EFE0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FB6FDAF-163A-B5DA-CA5F-E045698C0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66FF59-0AAA-FB42-F881-5305D38504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751456-02A2-47AA-BA0B-30D76B4D107C}" type="datetimeFigureOut">
              <a:rPr lang="en-AU" smtClean="0"/>
              <a:t>16/09/2025</a:t>
            </a:fld>
            <a:endParaRPr lang="en-AU"/>
          </a:p>
        </p:txBody>
      </p:sp>
      <p:sp>
        <p:nvSpPr>
          <p:cNvPr id="5" name="Footer Placeholder 4">
            <a:extLst>
              <a:ext uri="{FF2B5EF4-FFF2-40B4-BE49-F238E27FC236}">
                <a16:creationId xmlns:a16="http://schemas.microsoft.com/office/drawing/2014/main" id="{1AECE32F-0DF8-CB78-E112-B1CDFB917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652CC8D9-6D2A-7501-E7CF-66D678598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544448-B6C8-4B8F-9A9D-740F3D0D3BEC}" type="slidenum">
              <a:rPr lang="en-AU" smtClean="0"/>
              <a:t>‹#›</a:t>
            </a:fld>
            <a:endParaRPr lang="en-AU"/>
          </a:p>
        </p:txBody>
      </p:sp>
    </p:spTree>
    <p:extLst>
      <p:ext uri="{BB962C8B-B14F-4D97-AF65-F5344CB8AC3E}">
        <p14:creationId xmlns:p14="http://schemas.microsoft.com/office/powerpoint/2010/main" val="2012742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plhnk?utm_content=creditCopyText&amp;utm_medium=referral&amp;utm_source=unsplash" TargetMode="External"/><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hyperlink" Target="https://unsplash.com/photos/assorted-color-textiles-4nabmlliGdU?utm_content=creditCopyText&amp;utm_medium=referral&amp;utm_source=unsplas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unsplash.com/@impatrickt?utm_content=creditCopyText&amp;utm_medium=referral&amp;utm_source=unsplash"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unsplash.com/photos/open-book-lot-Oaqk7qqNh_c?utm_content=creditCopyText&amp;utm_medium=referral&amp;utm_source=unsplash"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unsplash.com/@jon_chng?utm_content=creditCopyText&amp;utm_medium=referral&amp;utm_source=unsplash"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unsplash.com/photos/group-of-men-running-in-track-field-HgoKvtKpyHA?utm_content=creditCopyText&amp;utm_medium=referral&amp;utm_source=unsplash"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unsplash.com/@picsbyjameslee?utm_content=creditCopyText&amp;utm_medium=referral&amp;utm_source=unsplash"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hyperlink" Target="https://unsplash.com/photos/text-Mfjq1hi-lVg?utm_content=creditCopyText&amp;utm_medium=referral&amp;utm_source=unsplash"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www.osf.io/"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unsplash.com/@saltsup?utm_content=creditCopyText&amp;utm_medium=referral&amp;utm_source=unsplash"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unsplash.com/photos/brown-and-beige-weighing-scale-98MbUldcDJY?utm_content=creditCopyText&amp;utm_medium=referral&amp;utm_source=unsplash"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80/00031305.2017.1375989" TargetMode="External"/><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hyperlink" Target="https://unsplash.com/photos/man-in-white-long-sleeve-shirt-DIBwWsoshGE?utm_content=creditCopyText&amp;utm_medium=referral&amp;utm_source=unsplash" TargetMode="External"/><Relationship Id="rId4" Type="http://schemas.openxmlformats.org/officeDocument/2006/relationships/hyperlink" Target="https://unsplash.com/@sammywilliams?utm_content=creditCopyText&amp;utm_medium=referral&amp;utm_source=unsplash"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ubmed.ncbi.nlm.nih.gov/2441164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nsplash.com/@markusspiske?utm_content=creditCopyText&amp;utm_medium=referral&amp;utm_source=unsplash"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hyperlink" Target="https://unsplash.com/photos/graffiti-on-a-wall-that-says-fake-3rFq-RHSNLg?utm_content=creditCopyText&amp;utm_medium=referral&amp;utm_source=unsplash"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136/bmj.322.7280.226"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hyperlink" Target="https://unsplash.com/@craft_ear?utm_content=creditCopyText&amp;utm_medium=referral&amp;utm_source=unsplash"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unsplash.com/photos/blue-wooden-door-tVIv23vcuz4?utm_content=creditCopyText&amp;utm_medium=referral&amp;utm_source=unsplash"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mmons.wikimedia.org/wiki/File:Isaac.Asimov01.jpg"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38/s41562-021-01203-8" TargetMode="External"/><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hyperlink" Target="https://unsplash.com/photos/group-of-men-playing-soccer-DRtKiuN9_Mk?utm_content=creditCopyText&amp;utm_medium=referral&amp;utm_source=unsplash" TargetMode="External"/><Relationship Id="rId4" Type="http://schemas.openxmlformats.org/officeDocument/2006/relationships/hyperlink" Target="https://unsplash.com/@davidclarke?utm_content=creditCopyText&amp;utm_medium=referral&amp;utm_source=unsplash"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pubmed.ncbi.nlm.nih.gov/2441164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unsplash.com/@barnimages?utm_content=creditCopyText&amp;utm_medium=referral&amp;utm_source=unsplash"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unsplash.com/photos/assorted-handheld-tools-in-tool-rack-t5YUoHW6zRo?utm_content=creditCopyText&amp;utm_medium=referral&amp;utm_source=unsplash"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mufidpwt?utm_content=creditCopyText&amp;utm_medium=referral&amp;utm_source=unsplash"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unsplash.com/photos/person-in-blue-jacket-holding-white-textile-oI20ehIGNd4?utm_content=creditCopyText&amp;utm_medium=referral&amp;utm_source=unsplash"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journals.plos.org/ploscompbiol/article?id=10.1371/journal.pcbi.1010139"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3570F-ABBE-E59B-D9FB-8D4A25D1153C}"/>
              </a:ext>
            </a:extLst>
          </p:cNvPr>
          <p:cNvSpPr>
            <a:spLocks noGrp="1"/>
          </p:cNvSpPr>
          <p:nvPr>
            <p:ph type="ctrTitle"/>
          </p:nvPr>
        </p:nvSpPr>
        <p:spPr>
          <a:xfrm>
            <a:off x="1524000" y="2142589"/>
            <a:ext cx="9144000" cy="1655762"/>
          </a:xfrm>
        </p:spPr>
        <p:txBody>
          <a:bodyPr>
            <a:normAutofit/>
          </a:bodyPr>
          <a:lstStyle/>
          <a:p>
            <a:r>
              <a:rPr lang="en-AU" sz="4800" b="1" dirty="0">
                <a:solidFill>
                  <a:schemeClr val="bg1"/>
                </a:solidFill>
              </a:rPr>
              <a:t>Simple rules for </a:t>
            </a:r>
            <a:br>
              <a:rPr lang="en-AU" sz="4800" b="1" dirty="0">
                <a:solidFill>
                  <a:schemeClr val="bg1"/>
                </a:solidFill>
              </a:rPr>
            </a:br>
            <a:r>
              <a:rPr lang="en-AU" sz="4800" b="1" dirty="0">
                <a:solidFill>
                  <a:schemeClr val="bg1"/>
                </a:solidFill>
              </a:rPr>
              <a:t>good research practice</a:t>
            </a:r>
          </a:p>
        </p:txBody>
      </p:sp>
      <p:sp>
        <p:nvSpPr>
          <p:cNvPr id="3" name="Subtitle 2">
            <a:extLst>
              <a:ext uri="{FF2B5EF4-FFF2-40B4-BE49-F238E27FC236}">
                <a16:creationId xmlns:a16="http://schemas.microsoft.com/office/drawing/2014/main" id="{154EBF23-B47A-4450-3F9D-C25709BA6709}"/>
              </a:ext>
            </a:extLst>
          </p:cNvPr>
          <p:cNvSpPr>
            <a:spLocks noGrp="1"/>
          </p:cNvSpPr>
          <p:nvPr>
            <p:ph type="subTitle" idx="1"/>
          </p:nvPr>
        </p:nvSpPr>
        <p:spPr>
          <a:xfrm>
            <a:off x="1524000" y="5030690"/>
            <a:ext cx="9144000" cy="1440448"/>
          </a:xfrm>
        </p:spPr>
        <p:txBody>
          <a:bodyPr>
            <a:normAutofit fontScale="77500" lnSpcReduction="20000"/>
          </a:bodyPr>
          <a:lstStyle/>
          <a:p>
            <a:r>
              <a:rPr lang="en-AU" b="1" dirty="0">
                <a:solidFill>
                  <a:schemeClr val="bg1"/>
                </a:solidFill>
              </a:rPr>
              <a:t>Adrian Barnett, 29 November 2025</a:t>
            </a:r>
          </a:p>
          <a:p>
            <a:r>
              <a:rPr lang="en-AU" b="1" dirty="0">
                <a:solidFill>
                  <a:schemeClr val="bg1"/>
                </a:solidFill>
              </a:rPr>
              <a:t>Queensland University of Technology </a:t>
            </a:r>
            <a:r>
              <a:rPr lang="en-AU" sz="2800" b="1" dirty="0" err="1">
                <a:solidFill>
                  <a:schemeClr val="bg1"/>
                </a:solidFill>
                <a:latin typeface="KaiTi" panose="02010609060101010101" pitchFamily="49" charset="-122"/>
                <a:ea typeface="KaiTi" panose="02010609060101010101" pitchFamily="49" charset="-122"/>
              </a:rPr>
              <a:t>昆士兰科技大学</a:t>
            </a:r>
            <a:endParaRPr lang="en-AU" b="1" dirty="0">
              <a:solidFill>
                <a:schemeClr val="bg1"/>
              </a:solidFill>
            </a:endParaRPr>
          </a:p>
          <a:p>
            <a:r>
              <a:rPr lang="en-AU" b="1" dirty="0">
                <a:solidFill>
                  <a:schemeClr val="bg1"/>
                </a:solidFill>
              </a:rPr>
              <a:t>Photo by Bruno Mauricio on </a:t>
            </a:r>
            <a:r>
              <a:rPr lang="en-AU" b="1" dirty="0" err="1">
                <a:solidFill>
                  <a:schemeClr val="bg1"/>
                </a:solidFill>
              </a:rPr>
              <a:t>Unsplash</a:t>
            </a:r>
            <a:endParaRPr lang="en-AU" b="1" dirty="0">
              <a:solidFill>
                <a:schemeClr val="bg1"/>
              </a:solidFill>
            </a:endParaRPr>
          </a:p>
          <a:p>
            <a:r>
              <a:rPr lang="en-AU" sz="3200" b="1" dirty="0" err="1">
                <a:solidFill>
                  <a:schemeClr val="bg1"/>
                </a:solidFill>
                <a:latin typeface="KaiTi" panose="02010609060101010101" pitchFamily="49" charset="-122"/>
                <a:ea typeface="KaiTi" panose="02010609060101010101" pitchFamily="49" charset="-122"/>
              </a:rPr>
              <a:t>在</a:t>
            </a:r>
            <a:r>
              <a:rPr lang="en-AU" sz="2800" b="1" dirty="0">
                <a:solidFill>
                  <a:schemeClr val="bg1"/>
                </a:solidFill>
              </a:rPr>
              <a:t> </a:t>
            </a:r>
            <a:r>
              <a:rPr lang="en-AU" sz="2800" b="1" dirty="0" err="1">
                <a:solidFill>
                  <a:schemeClr val="bg1"/>
                </a:solidFill>
              </a:rPr>
              <a:t>Unsplash</a:t>
            </a:r>
            <a:r>
              <a:rPr lang="zh-CN" altLang="en-US" sz="2800" b="1" dirty="0">
                <a:solidFill>
                  <a:schemeClr val="bg1"/>
                </a:solidFill>
              </a:rPr>
              <a:t>  </a:t>
            </a:r>
            <a:r>
              <a:rPr lang="en-AU" b="1" dirty="0">
                <a:solidFill>
                  <a:schemeClr val="bg1"/>
                </a:solidFill>
              </a:rPr>
              <a:t>Bruno Mauricio</a:t>
            </a:r>
            <a:r>
              <a:rPr lang="zh-CN" altLang="en-US" b="1" dirty="0">
                <a:solidFill>
                  <a:schemeClr val="bg1"/>
                </a:solidFill>
              </a:rPr>
              <a:t> </a:t>
            </a:r>
            <a:r>
              <a:rPr lang="en-AU" sz="3100" b="1" dirty="0" err="1">
                <a:solidFill>
                  <a:schemeClr val="bg1"/>
                </a:solidFill>
                <a:latin typeface="KaiTi" panose="02010609060101010101" pitchFamily="49" charset="-122"/>
                <a:ea typeface="KaiTi" panose="02010609060101010101" pitchFamily="49" charset="-122"/>
              </a:rPr>
              <a:t>的</a:t>
            </a:r>
            <a:r>
              <a:rPr lang="en-AU" sz="2600" b="1" dirty="0" err="1">
                <a:solidFill>
                  <a:schemeClr val="bg1"/>
                </a:solidFill>
                <a:latin typeface="KaiTi" panose="02010609060101010101" pitchFamily="49" charset="-122"/>
                <a:ea typeface="KaiTi" panose="02010609060101010101" pitchFamily="49" charset="-122"/>
              </a:rPr>
              <a:t>照片</a:t>
            </a:r>
            <a:endParaRPr lang="en-AU" b="1" dirty="0">
              <a:solidFill>
                <a:schemeClr val="bg1"/>
              </a:solidFill>
              <a:latin typeface="KaiTi" panose="02010609060101010101" pitchFamily="49" charset="-122"/>
              <a:ea typeface="KaiTi" panose="02010609060101010101" pitchFamily="49" charset="-122"/>
            </a:endParaRPr>
          </a:p>
          <a:p>
            <a:endParaRPr lang="en-AU" b="1" dirty="0">
              <a:solidFill>
                <a:schemeClr val="bg1"/>
              </a:solidFill>
            </a:endParaRPr>
          </a:p>
        </p:txBody>
      </p:sp>
      <p:sp>
        <p:nvSpPr>
          <p:cNvPr id="5" name="TextBox 4">
            <a:extLst>
              <a:ext uri="{FF2B5EF4-FFF2-40B4-BE49-F238E27FC236}">
                <a16:creationId xmlns:a16="http://schemas.microsoft.com/office/drawing/2014/main" id="{06ED9A84-C4FB-8FFD-0400-B71C88F6972D}"/>
              </a:ext>
            </a:extLst>
          </p:cNvPr>
          <p:cNvSpPr txBox="1"/>
          <p:nvPr/>
        </p:nvSpPr>
        <p:spPr>
          <a:xfrm>
            <a:off x="3452445" y="3668543"/>
            <a:ext cx="5433647" cy="646331"/>
          </a:xfrm>
          <a:prstGeom prst="rect">
            <a:avLst/>
          </a:prstGeom>
          <a:noFill/>
        </p:spPr>
        <p:txBody>
          <a:bodyPr wrap="square">
            <a:spAutoFit/>
          </a:bodyPr>
          <a:lstStyle/>
          <a:p>
            <a:r>
              <a:rPr lang="en-AU" sz="3600" b="1" dirty="0" err="1">
                <a:solidFill>
                  <a:schemeClr val="bg1"/>
                </a:solidFill>
                <a:latin typeface="KaiTi" panose="02010609060101010101" pitchFamily="49" charset="-122"/>
                <a:ea typeface="KaiTi" panose="02010609060101010101" pitchFamily="49" charset="-122"/>
              </a:rPr>
              <a:t>良好研究实践的简单规则</a:t>
            </a:r>
            <a:endParaRPr lang="en-AU" sz="3600" b="1" dirty="0">
              <a:solidFill>
                <a:schemeClr val="bg1"/>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07021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44F7BCF-A7E2-11A0-2BA8-525AB4112929}"/>
              </a:ext>
            </a:extLst>
          </p:cNvPr>
          <p:cNvSpPr>
            <a:spLocks noGrp="1"/>
          </p:cNvSpPr>
          <p:nvPr>
            <p:ph type="title"/>
          </p:nvPr>
        </p:nvSpPr>
        <p:spPr>
          <a:xfrm>
            <a:off x="838200" y="243205"/>
            <a:ext cx="10515600" cy="1325563"/>
          </a:xfrm>
        </p:spPr>
        <p:txBody>
          <a:bodyPr>
            <a:normAutofit/>
          </a:bodyPr>
          <a:lstStyle/>
          <a:p>
            <a:r>
              <a:rPr lang="en-US" sz="3600" dirty="0"/>
              <a:t>PICOT for specifying questions</a:t>
            </a:r>
          </a:p>
        </p:txBody>
      </p:sp>
      <p:pic>
        <p:nvPicPr>
          <p:cNvPr id="5" name="Content Placeholder 4" descr="A shelf with colorful yarns&#10;&#10;AI-generated content may be incorrect.">
            <a:extLst>
              <a:ext uri="{FF2B5EF4-FFF2-40B4-BE49-F238E27FC236}">
                <a16:creationId xmlns:a16="http://schemas.microsoft.com/office/drawing/2014/main" id="{073FB025-304B-1B77-C3B0-0C64A55478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17618" r="1" b="23388"/>
          <a:stretch>
            <a:fillRect/>
          </a:stretch>
        </p:blipFill>
        <p:spPr>
          <a:xfrm>
            <a:off x="838200" y="1703705"/>
            <a:ext cx="5181600" cy="4351338"/>
          </a:xfrm>
          <a:noFill/>
        </p:spPr>
      </p:pic>
      <p:sp>
        <p:nvSpPr>
          <p:cNvPr id="12" name="Content Placeholder 3">
            <a:extLst>
              <a:ext uri="{FF2B5EF4-FFF2-40B4-BE49-F238E27FC236}">
                <a16:creationId xmlns:a16="http://schemas.microsoft.com/office/drawing/2014/main" id="{0C56486F-A23B-B992-CD6B-F2FA3CBD20B6}"/>
              </a:ext>
            </a:extLst>
          </p:cNvPr>
          <p:cNvSpPr>
            <a:spLocks noGrp="1"/>
          </p:cNvSpPr>
          <p:nvPr>
            <p:ph sz="half" idx="2"/>
          </p:nvPr>
        </p:nvSpPr>
        <p:spPr>
          <a:xfrm>
            <a:off x="6172202" y="1695841"/>
            <a:ext cx="5181600" cy="4351338"/>
          </a:xfrm>
        </p:spPr>
        <p:txBody>
          <a:bodyPr>
            <a:normAutofit fontScale="77500" lnSpcReduction="20000"/>
          </a:bodyPr>
          <a:lstStyle/>
          <a:p>
            <a:r>
              <a:rPr lang="en-AU" sz="3200" dirty="0"/>
              <a:t>Study population “P”</a:t>
            </a:r>
          </a:p>
          <a:p>
            <a:r>
              <a:rPr lang="en-AU" sz="3200" dirty="0"/>
              <a:t>Intervention “I”</a:t>
            </a:r>
          </a:p>
          <a:p>
            <a:r>
              <a:rPr lang="en-AU" sz="3200" dirty="0"/>
              <a:t>Comparison or control “C”</a:t>
            </a:r>
          </a:p>
          <a:p>
            <a:r>
              <a:rPr lang="en-AU" sz="3200" dirty="0"/>
              <a:t>Outcome “O”</a:t>
            </a:r>
          </a:p>
          <a:p>
            <a:r>
              <a:rPr lang="en-AU" sz="3200" dirty="0"/>
              <a:t>Time “T”</a:t>
            </a:r>
          </a:p>
          <a:p>
            <a:endParaRPr lang="en-AU" sz="3200" dirty="0"/>
          </a:p>
          <a:p>
            <a:r>
              <a:rPr lang="ja-JP" altLang="en-US" sz="3200" b="1">
                <a:latin typeface="KaiTi" panose="02010609060101010101" pitchFamily="49" charset="-122"/>
                <a:ea typeface="KaiTi" panose="02010609060101010101" pitchFamily="49" charset="-122"/>
              </a:rPr>
              <a:t>研究人群“</a:t>
            </a:r>
            <a:r>
              <a:rPr lang="en-US" sz="3200" b="1" dirty="0">
                <a:latin typeface="KaiTi" panose="02010609060101010101" pitchFamily="49" charset="-122"/>
                <a:ea typeface="KaiTi" panose="02010609060101010101" pitchFamily="49" charset="-122"/>
              </a:rPr>
              <a:t>P”</a:t>
            </a:r>
          </a:p>
          <a:p>
            <a:r>
              <a:rPr lang="ja-JP" altLang="en-US" sz="3200" b="1">
                <a:latin typeface="KaiTi" panose="02010609060101010101" pitchFamily="49" charset="-122"/>
                <a:ea typeface="KaiTi" panose="02010609060101010101" pitchFamily="49" charset="-122"/>
              </a:rPr>
              <a:t>干预措施“</a:t>
            </a:r>
            <a:r>
              <a:rPr lang="en-US" sz="3200" b="1" dirty="0">
                <a:latin typeface="KaiTi" panose="02010609060101010101" pitchFamily="49" charset="-122"/>
                <a:ea typeface="KaiTi" panose="02010609060101010101" pitchFamily="49" charset="-122"/>
              </a:rPr>
              <a:t>I”</a:t>
            </a:r>
          </a:p>
          <a:p>
            <a:r>
              <a:rPr lang="ja-JP" altLang="en-US" sz="3200" b="1">
                <a:latin typeface="KaiTi" panose="02010609060101010101" pitchFamily="49" charset="-122"/>
                <a:ea typeface="KaiTi" panose="02010609060101010101" pitchFamily="49" charset="-122"/>
              </a:rPr>
              <a:t>对照或控制“</a:t>
            </a:r>
            <a:r>
              <a:rPr lang="en-US" sz="3200" b="1" dirty="0">
                <a:latin typeface="KaiTi" panose="02010609060101010101" pitchFamily="49" charset="-122"/>
                <a:ea typeface="KaiTi" panose="02010609060101010101" pitchFamily="49" charset="-122"/>
              </a:rPr>
              <a:t>C”</a:t>
            </a:r>
          </a:p>
          <a:p>
            <a:r>
              <a:rPr lang="ja-JP" altLang="en-US" sz="3200" b="1">
                <a:latin typeface="KaiTi" panose="02010609060101010101" pitchFamily="49" charset="-122"/>
                <a:ea typeface="KaiTi" panose="02010609060101010101" pitchFamily="49" charset="-122"/>
              </a:rPr>
              <a:t>结果“</a:t>
            </a:r>
            <a:r>
              <a:rPr lang="en-US" sz="3200" b="1" dirty="0">
                <a:latin typeface="KaiTi" panose="02010609060101010101" pitchFamily="49" charset="-122"/>
                <a:ea typeface="KaiTi" panose="02010609060101010101" pitchFamily="49" charset="-122"/>
              </a:rPr>
              <a:t>O”</a:t>
            </a:r>
          </a:p>
          <a:p>
            <a:r>
              <a:rPr lang="ja-JP" altLang="en-US" sz="3200" b="1">
                <a:latin typeface="KaiTi" panose="02010609060101010101" pitchFamily="49" charset="-122"/>
                <a:ea typeface="KaiTi" panose="02010609060101010101" pitchFamily="49" charset="-122"/>
              </a:rPr>
              <a:t>时间“</a:t>
            </a:r>
            <a:r>
              <a:rPr lang="en-US" sz="3200" b="1" dirty="0">
                <a:latin typeface="KaiTi" panose="02010609060101010101" pitchFamily="49" charset="-122"/>
                <a:ea typeface="KaiTi" panose="02010609060101010101" pitchFamily="49" charset="-122"/>
              </a:rPr>
              <a:t>T”</a:t>
            </a:r>
          </a:p>
        </p:txBody>
      </p:sp>
      <p:sp>
        <p:nvSpPr>
          <p:cNvPr id="6" name="TextBox 5">
            <a:extLst>
              <a:ext uri="{FF2B5EF4-FFF2-40B4-BE49-F238E27FC236}">
                <a16:creationId xmlns:a16="http://schemas.microsoft.com/office/drawing/2014/main" id="{8DF847AC-A5C5-D7D8-AD69-0BACB3445A9F}"/>
              </a:ext>
            </a:extLst>
          </p:cNvPr>
          <p:cNvSpPr txBox="1"/>
          <p:nvPr/>
        </p:nvSpPr>
        <p:spPr>
          <a:xfrm>
            <a:off x="701040" y="6390640"/>
            <a:ext cx="5902960" cy="369332"/>
          </a:xfrm>
          <a:prstGeom prst="rect">
            <a:avLst/>
          </a:prstGeom>
          <a:noFill/>
        </p:spPr>
        <p:txBody>
          <a:bodyPr wrap="square" rtlCol="0">
            <a:spAutoFit/>
          </a:bodyPr>
          <a:lstStyle/>
          <a:p>
            <a:r>
              <a:rPr lang="en-AU"/>
              <a:t>Photo by </a:t>
            </a:r>
            <a:r>
              <a:rPr lang="en-AU">
                <a:hlinkClick r:id="rId3"/>
              </a:rPr>
              <a:t>Paul Hanaoka</a:t>
            </a:r>
            <a:r>
              <a:rPr lang="en-AU"/>
              <a:t> on </a:t>
            </a:r>
            <a:r>
              <a:rPr lang="en-AU">
                <a:hlinkClick r:id="rId4"/>
              </a:rPr>
              <a:t>Unsplash</a:t>
            </a:r>
            <a:endParaRPr lang="en-AU" dirty="0"/>
          </a:p>
        </p:txBody>
      </p:sp>
    </p:spTree>
    <p:extLst>
      <p:ext uri="{BB962C8B-B14F-4D97-AF65-F5344CB8AC3E}">
        <p14:creationId xmlns:p14="http://schemas.microsoft.com/office/powerpoint/2010/main" val="1947023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5424B-3222-32FC-E3F3-1498143F24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6DC570-3156-AD45-694F-830808FB1A32}"/>
              </a:ext>
            </a:extLst>
          </p:cNvPr>
          <p:cNvSpPr>
            <a:spLocks noGrp="1"/>
          </p:cNvSpPr>
          <p:nvPr>
            <p:ph idx="1"/>
          </p:nvPr>
        </p:nvSpPr>
        <p:spPr>
          <a:xfrm>
            <a:off x="603738" y="4349262"/>
            <a:ext cx="10515600" cy="2391507"/>
          </a:xfrm>
        </p:spPr>
        <p:txBody>
          <a:bodyPr>
            <a:normAutofit fontScale="77500" lnSpcReduction="20000"/>
          </a:bodyPr>
          <a:lstStyle/>
          <a:p>
            <a:pPr marL="0" indent="0">
              <a:buNone/>
            </a:pPr>
            <a:r>
              <a:rPr lang="en-AU" dirty="0"/>
              <a:t>Does using a silver-coated dressing reduce wound infections in-hospital compared with a standard dressing?</a:t>
            </a:r>
          </a:p>
          <a:p>
            <a:r>
              <a:rPr lang="en-AU" dirty="0"/>
              <a:t>Population = patients with a hospital infection</a:t>
            </a:r>
          </a:p>
          <a:p>
            <a:r>
              <a:rPr lang="en-AU" dirty="0"/>
              <a:t>Intervention = silver-coated dressing</a:t>
            </a:r>
          </a:p>
          <a:p>
            <a:r>
              <a:rPr lang="en-AU" dirty="0"/>
              <a:t>Comparison = standard dressing</a:t>
            </a:r>
          </a:p>
          <a:p>
            <a:r>
              <a:rPr lang="en-AU" dirty="0"/>
              <a:t>Outcome = infections (cured or remaining)</a:t>
            </a:r>
          </a:p>
          <a:p>
            <a:r>
              <a:rPr lang="en-AU" dirty="0"/>
              <a:t>Time = from infection to end of hospital stay?</a:t>
            </a:r>
          </a:p>
          <a:p>
            <a:endParaRPr lang="en-AU" dirty="0"/>
          </a:p>
        </p:txBody>
      </p:sp>
      <p:sp>
        <p:nvSpPr>
          <p:cNvPr id="4" name="Title 1">
            <a:extLst>
              <a:ext uri="{FF2B5EF4-FFF2-40B4-BE49-F238E27FC236}">
                <a16:creationId xmlns:a16="http://schemas.microsoft.com/office/drawing/2014/main" id="{0FF16E9F-7580-E512-2B43-411E4F15CD14}"/>
              </a:ext>
            </a:extLst>
          </p:cNvPr>
          <p:cNvSpPr txBox="1">
            <a:spLocks/>
          </p:cNvSpPr>
          <p:nvPr/>
        </p:nvSpPr>
        <p:spPr>
          <a:xfrm>
            <a:off x="838200" y="281355"/>
            <a:ext cx="10515600" cy="11623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a:solidFill>
                  <a:srgbClr val="002060"/>
                </a:solidFill>
              </a:rPr>
              <a:t>Rule 1. Specifying questions</a:t>
            </a:r>
            <a:r>
              <a:rPr lang="zh-CN" altLang="en-US" sz="2800" dirty="0">
                <a:solidFill>
                  <a:srgbClr val="002060"/>
                </a:solidFill>
              </a:rPr>
              <a:t> </a:t>
            </a:r>
            <a:br>
              <a:rPr lang="en-AU" altLang="zh-CN" sz="3200" dirty="0">
                <a:solidFill>
                  <a:srgbClr val="002060"/>
                </a:solidFill>
              </a:rPr>
            </a:br>
            <a:r>
              <a:rPr lang="zh-CN" altLang="en-US" sz="3200" b="1" dirty="0">
                <a:solidFill>
                  <a:srgbClr val="002060"/>
                </a:solidFill>
                <a:latin typeface="KaiTi" panose="02010609060101010101" pitchFamily="49" charset="-122"/>
                <a:ea typeface="KaiTi" panose="02010609060101010101" pitchFamily="49" charset="-122"/>
              </a:rPr>
              <a:t>规则 </a:t>
            </a:r>
            <a:r>
              <a:rPr lang="en-US" altLang="zh-CN" sz="3200" b="1" dirty="0">
                <a:solidFill>
                  <a:srgbClr val="002060"/>
                </a:solidFill>
                <a:latin typeface="KaiTi" panose="02010609060101010101" pitchFamily="49" charset="-122"/>
                <a:ea typeface="KaiTi" panose="02010609060101010101" pitchFamily="49" charset="-122"/>
              </a:rPr>
              <a:t>1. </a:t>
            </a:r>
            <a:r>
              <a:rPr lang="zh-CN" altLang="en-US" sz="3200" b="1" dirty="0">
                <a:solidFill>
                  <a:srgbClr val="002060"/>
                </a:solidFill>
                <a:latin typeface="KaiTi" panose="02010609060101010101" pitchFamily="49" charset="-122"/>
                <a:ea typeface="KaiTi" panose="02010609060101010101" pitchFamily="49" charset="-122"/>
              </a:rPr>
              <a:t>明确具体的问题</a:t>
            </a:r>
            <a:endParaRPr lang="en-AU" sz="3200" b="1" dirty="0">
              <a:solidFill>
                <a:srgbClr val="002060"/>
              </a:solidFill>
              <a:latin typeface="KaiTi" panose="02010609060101010101" pitchFamily="49" charset="-122"/>
              <a:ea typeface="KaiTi" panose="02010609060101010101" pitchFamily="49" charset="-122"/>
            </a:endParaRPr>
          </a:p>
        </p:txBody>
      </p:sp>
      <p:sp>
        <p:nvSpPr>
          <p:cNvPr id="7" name="Content Placeholder 2">
            <a:extLst>
              <a:ext uri="{FF2B5EF4-FFF2-40B4-BE49-F238E27FC236}">
                <a16:creationId xmlns:a16="http://schemas.microsoft.com/office/drawing/2014/main" id="{C9611994-F1FE-395E-712F-CF1063CC0D21}"/>
              </a:ext>
            </a:extLst>
          </p:cNvPr>
          <p:cNvSpPr txBox="1">
            <a:spLocks/>
          </p:cNvSpPr>
          <p:nvPr/>
        </p:nvSpPr>
        <p:spPr>
          <a:xfrm>
            <a:off x="603738" y="1443673"/>
            <a:ext cx="10515600" cy="274146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b="1">
                <a:latin typeface="KaiTi" panose="02010609060101010101" pitchFamily="49" charset="-122"/>
                <a:ea typeface="KaiTi" panose="02010609060101010101" pitchFamily="49" charset="-122"/>
              </a:rPr>
              <a:t>与标准敷料相比，使用银涂层敷料能减少院内伤口感染吗？</a:t>
            </a:r>
          </a:p>
          <a:p>
            <a:r>
              <a:rPr lang="ja-JP" altLang="en-US" b="1">
                <a:latin typeface="KaiTi" panose="02010609060101010101" pitchFamily="49" charset="-122"/>
                <a:ea typeface="KaiTi" panose="02010609060101010101" pitchFamily="49" charset="-122"/>
              </a:rPr>
              <a:t>人群 </a:t>
            </a:r>
            <a:r>
              <a:rPr lang="en-US" altLang="ja-JP" b="1" dirty="0">
                <a:latin typeface="KaiTi" panose="02010609060101010101" pitchFamily="49" charset="-122"/>
                <a:ea typeface="KaiTi" panose="02010609060101010101" pitchFamily="49" charset="-122"/>
              </a:rPr>
              <a:t>= </a:t>
            </a:r>
            <a:r>
              <a:rPr lang="ja-JP" altLang="en-US" b="1">
                <a:latin typeface="KaiTi" panose="02010609060101010101" pitchFamily="49" charset="-122"/>
                <a:ea typeface="KaiTi" panose="02010609060101010101" pitchFamily="49" charset="-122"/>
              </a:rPr>
              <a:t>院内感染患者</a:t>
            </a:r>
          </a:p>
          <a:p>
            <a:r>
              <a:rPr lang="ja-JP" altLang="en-US" b="1">
                <a:latin typeface="KaiTi" panose="02010609060101010101" pitchFamily="49" charset="-122"/>
                <a:ea typeface="KaiTi" panose="02010609060101010101" pitchFamily="49" charset="-122"/>
              </a:rPr>
              <a:t>干预措施 </a:t>
            </a:r>
            <a:r>
              <a:rPr lang="en-US" altLang="ja-JP" b="1" dirty="0">
                <a:latin typeface="KaiTi" panose="02010609060101010101" pitchFamily="49" charset="-122"/>
                <a:ea typeface="KaiTi" panose="02010609060101010101" pitchFamily="49" charset="-122"/>
              </a:rPr>
              <a:t>= </a:t>
            </a:r>
            <a:r>
              <a:rPr lang="ja-JP" altLang="en-US" b="1">
                <a:latin typeface="KaiTi" panose="02010609060101010101" pitchFamily="49" charset="-122"/>
                <a:ea typeface="KaiTi" panose="02010609060101010101" pitchFamily="49" charset="-122"/>
              </a:rPr>
              <a:t>银涂层敷料</a:t>
            </a:r>
          </a:p>
          <a:p>
            <a:r>
              <a:rPr lang="ja-JP" altLang="en-US" b="1">
                <a:latin typeface="KaiTi" panose="02010609060101010101" pitchFamily="49" charset="-122"/>
                <a:ea typeface="KaiTi" panose="02010609060101010101" pitchFamily="49" charset="-122"/>
              </a:rPr>
              <a:t>对照 </a:t>
            </a:r>
            <a:r>
              <a:rPr lang="en-US" altLang="ja-JP" b="1" dirty="0">
                <a:latin typeface="KaiTi" panose="02010609060101010101" pitchFamily="49" charset="-122"/>
                <a:ea typeface="KaiTi" panose="02010609060101010101" pitchFamily="49" charset="-122"/>
              </a:rPr>
              <a:t>= </a:t>
            </a:r>
            <a:r>
              <a:rPr lang="ja-JP" altLang="en-US" b="1">
                <a:latin typeface="KaiTi" panose="02010609060101010101" pitchFamily="49" charset="-122"/>
                <a:ea typeface="KaiTi" panose="02010609060101010101" pitchFamily="49" charset="-122"/>
              </a:rPr>
              <a:t>标准敷料</a:t>
            </a:r>
          </a:p>
          <a:p>
            <a:r>
              <a:rPr lang="ja-JP" altLang="en-US" b="1">
                <a:latin typeface="KaiTi" panose="02010609060101010101" pitchFamily="49" charset="-122"/>
                <a:ea typeface="KaiTi" panose="02010609060101010101" pitchFamily="49" charset="-122"/>
              </a:rPr>
              <a:t>结果 </a:t>
            </a:r>
            <a:r>
              <a:rPr lang="en-US" altLang="ja-JP" b="1" dirty="0">
                <a:latin typeface="KaiTi" panose="02010609060101010101" pitchFamily="49" charset="-122"/>
                <a:ea typeface="KaiTi" panose="02010609060101010101" pitchFamily="49" charset="-122"/>
              </a:rPr>
              <a:t>= </a:t>
            </a:r>
            <a:r>
              <a:rPr lang="ja-JP" altLang="en-US" b="1">
                <a:latin typeface="KaiTi" panose="02010609060101010101" pitchFamily="49" charset="-122"/>
                <a:ea typeface="KaiTi" panose="02010609060101010101" pitchFamily="49" charset="-122"/>
              </a:rPr>
              <a:t>感染（治愈或残留）</a:t>
            </a:r>
          </a:p>
          <a:p>
            <a:r>
              <a:rPr lang="ja-JP" altLang="en-US" b="1">
                <a:latin typeface="KaiTi" panose="02010609060101010101" pitchFamily="49" charset="-122"/>
                <a:ea typeface="KaiTi" panose="02010609060101010101" pitchFamily="49" charset="-122"/>
              </a:rPr>
              <a:t>时间 </a:t>
            </a:r>
            <a:r>
              <a:rPr lang="en-US" altLang="ja-JP" b="1" dirty="0">
                <a:latin typeface="KaiTi" panose="02010609060101010101" pitchFamily="49" charset="-122"/>
                <a:ea typeface="KaiTi" panose="02010609060101010101" pitchFamily="49" charset="-122"/>
              </a:rPr>
              <a:t>= </a:t>
            </a:r>
            <a:r>
              <a:rPr lang="ja-JP" altLang="en-US" b="1">
                <a:latin typeface="KaiTi" panose="02010609060101010101" pitchFamily="49" charset="-122"/>
                <a:ea typeface="KaiTi" panose="02010609060101010101" pitchFamily="49" charset="-122"/>
              </a:rPr>
              <a:t>从感染到住院结束？</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4624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a:extLst>
            <a:ext uri="{FF2B5EF4-FFF2-40B4-BE49-F238E27FC236}">
              <a16:creationId xmlns:a16="http://schemas.microsoft.com/office/drawing/2014/main" id="{46807E70-9626-CCA8-992A-BB113862C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42E73-A16F-AB45-F967-88438F8164F1}"/>
              </a:ext>
            </a:extLst>
          </p:cNvPr>
          <p:cNvSpPr>
            <a:spLocks noGrp="1"/>
          </p:cNvSpPr>
          <p:nvPr>
            <p:ph type="title"/>
          </p:nvPr>
        </p:nvSpPr>
        <p:spPr>
          <a:xfrm>
            <a:off x="838200" y="365125"/>
            <a:ext cx="10515600" cy="762635"/>
          </a:xfrm>
        </p:spPr>
        <p:txBody>
          <a:bodyPr>
            <a:normAutofit fontScale="90000"/>
          </a:bodyPr>
          <a:lstStyle/>
          <a:p>
            <a:r>
              <a:rPr lang="en-AU" dirty="0">
                <a:solidFill>
                  <a:srgbClr val="002060"/>
                </a:solidFill>
              </a:rPr>
              <a:t>Rule 1. Specifying questions</a:t>
            </a:r>
            <a:r>
              <a:rPr lang="zh-CN" altLang="en-US" dirty="0">
                <a:solidFill>
                  <a:srgbClr val="002060"/>
                </a:solidFill>
              </a:rPr>
              <a:t> </a:t>
            </a:r>
            <a:br>
              <a:rPr lang="en-AU" altLang="zh-CN" sz="4800" dirty="0">
                <a:solidFill>
                  <a:srgbClr val="002060"/>
                </a:solidFill>
              </a:rPr>
            </a:br>
            <a:r>
              <a:rPr lang="zh-CN" altLang="en-US" sz="4800" b="1" dirty="0">
                <a:solidFill>
                  <a:srgbClr val="002060"/>
                </a:solidFill>
                <a:latin typeface="KaiTi" panose="02010609060101010101" pitchFamily="49" charset="-122"/>
                <a:ea typeface="KaiTi" panose="02010609060101010101" pitchFamily="49" charset="-122"/>
              </a:rPr>
              <a:t>规则 </a:t>
            </a:r>
            <a:r>
              <a:rPr lang="en-US" altLang="zh-CN" sz="4800" b="1" dirty="0">
                <a:solidFill>
                  <a:srgbClr val="002060"/>
                </a:solidFill>
                <a:latin typeface="KaiTi" panose="02010609060101010101" pitchFamily="49" charset="-122"/>
                <a:ea typeface="KaiTi" panose="02010609060101010101" pitchFamily="49" charset="-122"/>
              </a:rPr>
              <a:t>1. </a:t>
            </a:r>
            <a:r>
              <a:rPr lang="zh-CN" altLang="en-US" sz="4800" b="1" dirty="0">
                <a:solidFill>
                  <a:srgbClr val="002060"/>
                </a:solidFill>
                <a:latin typeface="KaiTi" panose="02010609060101010101" pitchFamily="49" charset="-122"/>
                <a:ea typeface="KaiTi" panose="02010609060101010101" pitchFamily="49" charset="-122"/>
              </a:rPr>
              <a:t>明确具体的问题</a:t>
            </a:r>
            <a:endParaRPr lang="en-AU" sz="4800" b="1" dirty="0">
              <a:solidFill>
                <a:srgbClr val="002060"/>
              </a:solidFill>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316D7C39-D63D-DF78-F73B-5A88B7E9FC59}"/>
              </a:ext>
            </a:extLst>
          </p:cNvPr>
          <p:cNvSpPr>
            <a:spLocks noGrp="1"/>
          </p:cNvSpPr>
          <p:nvPr>
            <p:ph idx="1"/>
          </p:nvPr>
        </p:nvSpPr>
        <p:spPr>
          <a:xfrm>
            <a:off x="756138" y="4008827"/>
            <a:ext cx="10515600" cy="1889700"/>
          </a:xfrm>
        </p:spPr>
        <p:txBody>
          <a:bodyPr>
            <a:normAutofit/>
          </a:bodyPr>
          <a:lstStyle/>
          <a:p>
            <a:r>
              <a:rPr lang="en-AU" sz="2400" dirty="0"/>
              <a:t>Should involve a lot of reading</a:t>
            </a:r>
          </a:p>
          <a:p>
            <a:r>
              <a:rPr lang="en-AU" sz="2400" dirty="0"/>
              <a:t>Recent reviews are really helpful</a:t>
            </a:r>
          </a:p>
          <a:p>
            <a:r>
              <a:rPr lang="en-AU" sz="2400" dirty="0"/>
              <a:t>You can re-use the good ideas from previous papers with acknowledgement and citation. You can’t plagiarise methods. </a:t>
            </a:r>
          </a:p>
        </p:txBody>
      </p:sp>
      <p:sp>
        <p:nvSpPr>
          <p:cNvPr id="5" name="Rectangle 1">
            <a:extLst>
              <a:ext uri="{FF2B5EF4-FFF2-40B4-BE49-F238E27FC236}">
                <a16:creationId xmlns:a16="http://schemas.microsoft.com/office/drawing/2014/main" id="{0EDE1CF9-1292-31E9-A4D3-9D05C96C65D5}"/>
              </a:ext>
            </a:extLst>
          </p:cNvPr>
          <p:cNvSpPr>
            <a:spLocks noChangeArrowheads="1"/>
          </p:cNvSpPr>
          <p:nvPr/>
        </p:nvSpPr>
        <p:spPr bwMode="auto">
          <a:xfrm>
            <a:off x="260252" y="6308209"/>
            <a:ext cx="60233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Patrick Tomasso</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4" name="Content Placeholder 2">
            <a:extLst>
              <a:ext uri="{FF2B5EF4-FFF2-40B4-BE49-F238E27FC236}">
                <a16:creationId xmlns:a16="http://schemas.microsoft.com/office/drawing/2014/main" id="{7F869BCF-1862-4B79-9378-E6386D20A4BF}"/>
              </a:ext>
            </a:extLst>
          </p:cNvPr>
          <p:cNvSpPr txBox="1">
            <a:spLocks/>
          </p:cNvSpPr>
          <p:nvPr/>
        </p:nvSpPr>
        <p:spPr>
          <a:xfrm>
            <a:off x="580292" y="1447800"/>
            <a:ext cx="10515600" cy="2469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3200" dirty="0"/>
          </a:p>
        </p:txBody>
      </p:sp>
      <p:sp>
        <p:nvSpPr>
          <p:cNvPr id="7" name="TextBox 6">
            <a:extLst>
              <a:ext uri="{FF2B5EF4-FFF2-40B4-BE49-F238E27FC236}">
                <a16:creationId xmlns:a16="http://schemas.microsoft.com/office/drawing/2014/main" id="{656EAD9E-877F-2C5E-79A1-7696BA38BE57}"/>
              </a:ext>
            </a:extLst>
          </p:cNvPr>
          <p:cNvSpPr txBox="1"/>
          <p:nvPr/>
        </p:nvSpPr>
        <p:spPr>
          <a:xfrm>
            <a:off x="580292" y="1595875"/>
            <a:ext cx="10169770" cy="206210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AU" sz="3200" b="1" dirty="0" err="1">
                <a:latin typeface="KaiTi" panose="02010609060101010101" pitchFamily="49" charset="-122"/>
                <a:ea typeface="KaiTi" panose="02010609060101010101" pitchFamily="49" charset="-122"/>
              </a:rPr>
              <a:t>应该包括大量阅读</a:t>
            </a:r>
            <a:endParaRPr lang="en-AU" sz="3200" b="1" dirty="0">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en-AU" sz="3200" b="1" dirty="0" err="1">
                <a:latin typeface="KaiTi" panose="02010609060101010101" pitchFamily="49" charset="-122"/>
                <a:ea typeface="KaiTi" panose="02010609060101010101" pitchFamily="49" charset="-122"/>
              </a:rPr>
              <a:t>近期的评论非常有帮助</a:t>
            </a:r>
            <a:endParaRPr lang="en-AU" sz="3200" b="1" dirty="0">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en-AU" sz="3200" b="1" dirty="0" err="1">
                <a:latin typeface="KaiTi" panose="02010609060101010101" pitchFamily="49" charset="-122"/>
                <a:ea typeface="KaiTi" panose="02010609060101010101" pitchFamily="49" charset="-122"/>
              </a:rPr>
              <a:t>你可以重复使用之前论文中的优秀想法，并注明致谢和引用。但不能抄袭方法</a:t>
            </a:r>
            <a:r>
              <a:rPr lang="en-AU" sz="3200" b="1" dirty="0">
                <a:latin typeface="KaiTi" panose="02010609060101010101" pitchFamily="49" charset="-122"/>
                <a:ea typeface="KaiTi" panose="02010609060101010101" pitchFamily="49" charset="-122"/>
              </a:rPr>
              <a:t>。</a:t>
            </a:r>
          </a:p>
        </p:txBody>
      </p:sp>
    </p:spTree>
    <p:extLst>
      <p:ext uri="{BB962C8B-B14F-4D97-AF65-F5344CB8AC3E}">
        <p14:creationId xmlns:p14="http://schemas.microsoft.com/office/powerpoint/2010/main" val="182493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5000" b="-5000"/>
          </a:stretch>
        </a:blipFill>
        <a:effectLst/>
      </p:bgPr>
    </p:bg>
    <p:spTree>
      <p:nvGrpSpPr>
        <p:cNvPr id="1" name="">
          <a:extLst>
            <a:ext uri="{FF2B5EF4-FFF2-40B4-BE49-F238E27FC236}">
              <a16:creationId xmlns:a16="http://schemas.microsoft.com/office/drawing/2014/main" id="{CFD1ACDF-9CC1-33C8-92AE-ABCE5B687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35DC2-F9E5-A3B0-A32B-B2BC02FDE02B}"/>
              </a:ext>
            </a:extLst>
          </p:cNvPr>
          <p:cNvSpPr>
            <a:spLocks noGrp="1"/>
          </p:cNvSpPr>
          <p:nvPr>
            <p:ph type="title"/>
          </p:nvPr>
        </p:nvSpPr>
        <p:spPr>
          <a:xfrm>
            <a:off x="838200" y="259618"/>
            <a:ext cx="10515600" cy="1100255"/>
          </a:xfrm>
        </p:spPr>
        <p:txBody>
          <a:bodyPr>
            <a:normAutofit fontScale="90000"/>
          </a:bodyPr>
          <a:lstStyle/>
          <a:p>
            <a:r>
              <a:rPr lang="en-AU" dirty="0">
                <a:solidFill>
                  <a:srgbClr val="002060"/>
                </a:solidFill>
              </a:rPr>
              <a:t>Rule 1. Specifying questions</a:t>
            </a:r>
            <a:r>
              <a:rPr lang="zh-CN" altLang="en-US" dirty="0">
                <a:solidFill>
                  <a:srgbClr val="002060"/>
                </a:solidFill>
              </a:rPr>
              <a:t> </a:t>
            </a:r>
            <a:br>
              <a:rPr lang="en-AU" altLang="zh-CN" sz="4800" dirty="0">
                <a:solidFill>
                  <a:srgbClr val="002060"/>
                </a:solidFill>
              </a:rPr>
            </a:br>
            <a:r>
              <a:rPr lang="zh-CN" altLang="en-US" sz="4800" b="1" dirty="0">
                <a:solidFill>
                  <a:srgbClr val="002060"/>
                </a:solidFill>
                <a:latin typeface="KaiTi" panose="02010609060101010101" pitchFamily="49" charset="-122"/>
                <a:ea typeface="KaiTi" panose="02010609060101010101" pitchFamily="49" charset="-122"/>
              </a:rPr>
              <a:t>规则 </a:t>
            </a:r>
            <a:r>
              <a:rPr lang="en-US" altLang="zh-CN" sz="4800" b="1" dirty="0">
                <a:solidFill>
                  <a:srgbClr val="002060"/>
                </a:solidFill>
                <a:latin typeface="KaiTi" panose="02010609060101010101" pitchFamily="49" charset="-122"/>
                <a:ea typeface="KaiTi" panose="02010609060101010101" pitchFamily="49" charset="-122"/>
              </a:rPr>
              <a:t>1. </a:t>
            </a:r>
            <a:r>
              <a:rPr lang="zh-CN" altLang="en-US" sz="4800" b="1" dirty="0">
                <a:solidFill>
                  <a:srgbClr val="002060"/>
                </a:solidFill>
                <a:latin typeface="KaiTi" panose="02010609060101010101" pitchFamily="49" charset="-122"/>
                <a:ea typeface="KaiTi" panose="02010609060101010101" pitchFamily="49" charset="-122"/>
              </a:rPr>
              <a:t>明确具体的问题</a:t>
            </a:r>
            <a:endParaRPr lang="en-AU" dirty="0"/>
          </a:p>
        </p:txBody>
      </p:sp>
      <p:sp>
        <p:nvSpPr>
          <p:cNvPr id="3" name="Content Placeholder 2">
            <a:extLst>
              <a:ext uri="{FF2B5EF4-FFF2-40B4-BE49-F238E27FC236}">
                <a16:creationId xmlns:a16="http://schemas.microsoft.com/office/drawing/2014/main" id="{6D4BD6B5-7810-4AF0-7A59-20BE2063FA75}"/>
              </a:ext>
            </a:extLst>
          </p:cNvPr>
          <p:cNvSpPr>
            <a:spLocks noGrp="1"/>
          </p:cNvSpPr>
          <p:nvPr>
            <p:ph idx="1"/>
          </p:nvPr>
        </p:nvSpPr>
        <p:spPr>
          <a:xfrm>
            <a:off x="838200" y="3993976"/>
            <a:ext cx="9941560" cy="2284894"/>
          </a:xfrm>
        </p:spPr>
        <p:txBody>
          <a:bodyPr>
            <a:normAutofit/>
          </a:bodyPr>
          <a:lstStyle/>
          <a:p>
            <a:r>
              <a:rPr lang="en-AU" sz="2400" dirty="0"/>
              <a:t>Common mistake: Trying to answer 5 research questions in one study = 1 bad study</a:t>
            </a:r>
          </a:p>
          <a:p>
            <a:r>
              <a:rPr lang="en-AU" sz="2400" dirty="0"/>
              <a:t>Remedy: Answer 1 to 2 research questions in 3 studies = 3 better quality studies</a:t>
            </a:r>
          </a:p>
          <a:p>
            <a:r>
              <a:rPr lang="en-AU" sz="2400" dirty="0"/>
              <a:t>Go slower, reflect on past results to inform the next question</a:t>
            </a:r>
          </a:p>
        </p:txBody>
      </p:sp>
      <p:sp>
        <p:nvSpPr>
          <p:cNvPr id="6" name="Rectangle 2">
            <a:extLst>
              <a:ext uri="{FF2B5EF4-FFF2-40B4-BE49-F238E27FC236}">
                <a16:creationId xmlns:a16="http://schemas.microsoft.com/office/drawing/2014/main" id="{C2A8E5D8-02EE-D813-2C33-5328A19CE34C}"/>
              </a:ext>
            </a:extLst>
          </p:cNvPr>
          <p:cNvSpPr>
            <a:spLocks noChangeArrowheads="1"/>
          </p:cNvSpPr>
          <p:nvPr/>
        </p:nvSpPr>
        <p:spPr bwMode="auto">
          <a:xfrm>
            <a:off x="203200" y="633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Jonathan Chng</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4" name="Content Placeholder 2">
            <a:extLst>
              <a:ext uri="{FF2B5EF4-FFF2-40B4-BE49-F238E27FC236}">
                <a16:creationId xmlns:a16="http://schemas.microsoft.com/office/drawing/2014/main" id="{3CB7B22E-9112-ABD1-266D-6D213016E025}"/>
              </a:ext>
            </a:extLst>
          </p:cNvPr>
          <p:cNvSpPr txBox="1">
            <a:spLocks/>
          </p:cNvSpPr>
          <p:nvPr/>
        </p:nvSpPr>
        <p:spPr>
          <a:xfrm>
            <a:off x="685800" y="1522751"/>
            <a:ext cx="10263553" cy="2284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常见错误：试图在一项研究中回答 </a:t>
            </a:r>
            <a:r>
              <a:rPr lang="en-US" altLang="ja-JP" b="1" dirty="0">
                <a:latin typeface="KaiTi" panose="02010609060101010101" pitchFamily="49" charset="-122"/>
                <a:ea typeface="KaiTi" panose="02010609060101010101" pitchFamily="49" charset="-122"/>
              </a:rPr>
              <a:t>5 </a:t>
            </a:r>
            <a:r>
              <a:rPr lang="ja-JP" altLang="en-US" b="1">
                <a:latin typeface="KaiTi" panose="02010609060101010101" pitchFamily="49" charset="-122"/>
                <a:ea typeface="KaiTi" panose="02010609060101010101" pitchFamily="49" charset="-122"/>
              </a:rPr>
              <a:t>个研究问题 </a:t>
            </a:r>
            <a:r>
              <a:rPr lang="en-US" altLang="ja-JP" b="1" dirty="0">
                <a:latin typeface="KaiTi" panose="02010609060101010101" pitchFamily="49" charset="-122"/>
                <a:ea typeface="KaiTi" panose="02010609060101010101" pitchFamily="49" charset="-122"/>
              </a:rPr>
              <a:t>= 1</a:t>
            </a:r>
            <a:r>
              <a:rPr lang="ja-JP" altLang="en-US" b="1">
                <a:latin typeface="KaiTi" panose="02010609060101010101" pitchFamily="49" charset="-122"/>
                <a:ea typeface="KaiTi" panose="02010609060101010101" pitchFamily="49" charset="-122"/>
              </a:rPr>
              <a:t>个糟糕的研究</a:t>
            </a:r>
          </a:p>
          <a:p>
            <a:r>
              <a:rPr lang="ja-JP" altLang="en-US" b="1">
                <a:latin typeface="KaiTi" panose="02010609060101010101" pitchFamily="49" charset="-122"/>
                <a:ea typeface="KaiTi" panose="02010609060101010101" pitchFamily="49" charset="-122"/>
              </a:rPr>
              <a:t>补救措施：在 </a:t>
            </a:r>
            <a:r>
              <a:rPr lang="en-US" altLang="ja-JP" b="1" dirty="0">
                <a:latin typeface="KaiTi" panose="02010609060101010101" pitchFamily="49" charset="-122"/>
                <a:ea typeface="KaiTi" panose="02010609060101010101" pitchFamily="49" charset="-122"/>
              </a:rPr>
              <a:t>3 </a:t>
            </a:r>
            <a:r>
              <a:rPr lang="ja-JP" altLang="en-US" b="1">
                <a:latin typeface="KaiTi" panose="02010609060101010101" pitchFamily="49" charset="-122"/>
                <a:ea typeface="KaiTi" panose="02010609060101010101" pitchFamily="49" charset="-122"/>
              </a:rPr>
              <a:t>项研究中回答 </a:t>
            </a:r>
            <a:r>
              <a:rPr lang="en-US" altLang="ja-JP" b="1" dirty="0">
                <a:latin typeface="KaiTi" panose="02010609060101010101" pitchFamily="49" charset="-122"/>
                <a:ea typeface="KaiTi" panose="02010609060101010101" pitchFamily="49" charset="-122"/>
              </a:rPr>
              <a:t>1 </a:t>
            </a:r>
            <a:r>
              <a:rPr lang="ja-JP" altLang="en-US" b="1">
                <a:latin typeface="KaiTi" panose="02010609060101010101" pitchFamily="49" charset="-122"/>
                <a:ea typeface="KaiTi" panose="02010609060101010101" pitchFamily="49" charset="-122"/>
              </a:rPr>
              <a:t>到 </a:t>
            </a:r>
            <a:r>
              <a:rPr lang="en-US" altLang="ja-JP" b="1" dirty="0">
                <a:latin typeface="KaiTi" panose="02010609060101010101" pitchFamily="49" charset="-122"/>
                <a:ea typeface="KaiTi" panose="02010609060101010101" pitchFamily="49" charset="-122"/>
              </a:rPr>
              <a:t>2 </a:t>
            </a:r>
            <a:r>
              <a:rPr lang="ja-JP" altLang="en-US" b="1">
                <a:latin typeface="KaiTi" panose="02010609060101010101" pitchFamily="49" charset="-122"/>
                <a:ea typeface="KaiTi" panose="02010609060101010101" pitchFamily="49" charset="-122"/>
              </a:rPr>
              <a:t>个研究问题 </a:t>
            </a:r>
            <a:r>
              <a:rPr lang="en-US" altLang="ja-JP" b="1" dirty="0">
                <a:latin typeface="KaiTi" panose="02010609060101010101" pitchFamily="49" charset="-122"/>
                <a:ea typeface="KaiTi" panose="02010609060101010101" pitchFamily="49" charset="-122"/>
              </a:rPr>
              <a:t>= 3</a:t>
            </a:r>
            <a:r>
              <a:rPr lang="ja-JP" altLang="en-US" b="1">
                <a:latin typeface="KaiTi" panose="02010609060101010101" pitchFamily="49" charset="-122"/>
                <a:ea typeface="KaiTi" panose="02010609060101010101" pitchFamily="49" charset="-122"/>
              </a:rPr>
              <a:t>个更高质量的研究</a:t>
            </a:r>
          </a:p>
          <a:p>
            <a:r>
              <a:rPr lang="ja-JP" altLang="en-US" b="1">
                <a:latin typeface="KaiTi" panose="02010609060101010101" pitchFamily="49" charset="-122"/>
                <a:ea typeface="KaiTi" panose="02010609060101010101" pitchFamily="49" charset="-122"/>
              </a:rPr>
              <a:t>放慢速度，反思过去的结果，为下一个问题提供参考</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13500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EC93-FD3D-C557-F8FF-6AD7EA6769FD}"/>
              </a:ext>
            </a:extLst>
          </p:cNvPr>
          <p:cNvSpPr>
            <a:spLocks noGrp="1"/>
          </p:cNvSpPr>
          <p:nvPr>
            <p:ph type="title"/>
          </p:nvPr>
        </p:nvSpPr>
        <p:spPr>
          <a:xfrm>
            <a:off x="838200" y="198853"/>
            <a:ext cx="10515600" cy="1311496"/>
          </a:xfrm>
        </p:spPr>
        <p:txBody>
          <a:bodyPr/>
          <a:lstStyle/>
          <a:p>
            <a:r>
              <a:rPr lang="en-AU" sz="4000" dirty="0"/>
              <a:t>Rule 2. Write and register a study protocol</a:t>
            </a:r>
            <a:br>
              <a:rPr lang="en-AU" dirty="0"/>
            </a:br>
            <a:r>
              <a:rPr lang="ja-JP" altLang="en-US" b="1">
                <a:latin typeface="KaiTi" panose="02010609060101010101" pitchFamily="49" charset="-122"/>
                <a:ea typeface="KaiTi" panose="02010609060101010101" pitchFamily="49" charset="-122"/>
              </a:rPr>
              <a:t>规则 </a:t>
            </a:r>
            <a:r>
              <a:rPr lang="en-US" altLang="ja-JP" b="1" dirty="0">
                <a:latin typeface="KaiTi" panose="02010609060101010101" pitchFamily="49" charset="-122"/>
                <a:ea typeface="KaiTi" panose="02010609060101010101" pitchFamily="49" charset="-122"/>
              </a:rPr>
              <a:t>2. </a:t>
            </a:r>
            <a:r>
              <a:rPr lang="ja-JP" altLang="en-US" b="1">
                <a:latin typeface="KaiTi" panose="02010609060101010101" pitchFamily="49" charset="-122"/>
                <a:ea typeface="KaiTi" panose="02010609060101010101" pitchFamily="49" charset="-122"/>
              </a:rPr>
              <a:t>编写并注册研究方案</a:t>
            </a:r>
            <a:endParaRPr lang="en-AU" b="1" dirty="0">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99055983-4304-1317-BA81-D10A7CAAC00E}"/>
              </a:ext>
            </a:extLst>
          </p:cNvPr>
          <p:cNvSpPr>
            <a:spLocks noGrp="1"/>
          </p:cNvSpPr>
          <p:nvPr>
            <p:ph idx="1"/>
          </p:nvPr>
        </p:nvSpPr>
        <p:spPr>
          <a:xfrm>
            <a:off x="6400799" y="1825625"/>
            <a:ext cx="5498123" cy="4351338"/>
          </a:xfrm>
        </p:spPr>
        <p:txBody>
          <a:bodyPr>
            <a:normAutofit fontScale="92500" lnSpcReduction="20000"/>
          </a:bodyPr>
          <a:lstStyle/>
          <a:p>
            <a:r>
              <a:rPr lang="en-AU" dirty="0"/>
              <a:t>The research question and hypothesis</a:t>
            </a:r>
          </a:p>
          <a:p>
            <a:r>
              <a:rPr lang="en-AU" dirty="0"/>
              <a:t>A description of the population</a:t>
            </a:r>
          </a:p>
          <a:p>
            <a:r>
              <a:rPr lang="en-AU" dirty="0"/>
              <a:t>The target sample size</a:t>
            </a:r>
          </a:p>
          <a:p>
            <a:r>
              <a:rPr lang="en-AU" dirty="0"/>
              <a:t>The inclusion/exclusion criteria</a:t>
            </a:r>
          </a:p>
          <a:p>
            <a:r>
              <a:rPr lang="en-AU" dirty="0"/>
              <a:t>The study design, e.g., randomised trial</a:t>
            </a:r>
          </a:p>
          <a:p>
            <a:r>
              <a:rPr lang="en-AU" dirty="0"/>
              <a:t>The data collection</a:t>
            </a:r>
          </a:p>
          <a:p>
            <a:r>
              <a:rPr lang="en-AU" dirty="0"/>
              <a:t>The data processing and transformation</a:t>
            </a:r>
          </a:p>
          <a:p>
            <a:r>
              <a:rPr lang="en-AU" dirty="0"/>
              <a:t>The planned statistical analyses</a:t>
            </a:r>
          </a:p>
        </p:txBody>
      </p:sp>
      <p:sp>
        <p:nvSpPr>
          <p:cNvPr id="4" name="Rectangle 1">
            <a:extLst>
              <a:ext uri="{FF2B5EF4-FFF2-40B4-BE49-F238E27FC236}">
                <a16:creationId xmlns:a16="http://schemas.microsoft.com/office/drawing/2014/main" id="{BB6632A6-CA51-E246-CFB7-86FFD7354E3D}"/>
              </a:ext>
            </a:extLst>
          </p:cNvPr>
          <p:cNvSpPr>
            <a:spLocks noChangeArrowheads="1"/>
          </p:cNvSpPr>
          <p:nvPr/>
        </p:nvSpPr>
        <p:spPr bwMode="auto">
          <a:xfrm>
            <a:off x="0" y="6492240"/>
            <a:ext cx="12192000" cy="0"/>
          </a:xfrm>
          <a:prstGeom prst="rect">
            <a:avLst/>
          </a:prstGeom>
          <a:blipFill>
            <a:blip r:embed="rId2">
              <a:alphaModFix amt="20000"/>
            </a:blip>
            <a:stretch>
              <a:fillRect/>
            </a:stretch>
          </a:blip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James Lee</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D2FBD154-CE90-EE0B-1245-0C38035E2B16}"/>
              </a:ext>
            </a:extLst>
          </p:cNvPr>
          <p:cNvSpPr txBox="1">
            <a:spLocks/>
          </p:cNvSpPr>
          <p:nvPr/>
        </p:nvSpPr>
        <p:spPr>
          <a:xfrm>
            <a:off x="293078" y="1731840"/>
            <a:ext cx="48181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研究的问题和假设</a:t>
            </a:r>
          </a:p>
          <a:p>
            <a:r>
              <a:rPr lang="ja-JP" altLang="en-US" b="1">
                <a:latin typeface="KaiTi" panose="02010609060101010101" pitchFamily="49" charset="-122"/>
                <a:ea typeface="KaiTi" panose="02010609060101010101" pitchFamily="49" charset="-122"/>
              </a:rPr>
              <a:t>人群描述</a:t>
            </a:r>
          </a:p>
          <a:p>
            <a:r>
              <a:rPr lang="ja-JP" altLang="en-US" b="1">
                <a:latin typeface="KaiTi" panose="02010609060101010101" pitchFamily="49" charset="-122"/>
                <a:ea typeface="KaiTi" panose="02010609060101010101" pitchFamily="49" charset="-122"/>
              </a:rPr>
              <a:t>目标样本量</a:t>
            </a:r>
          </a:p>
          <a:p>
            <a:r>
              <a:rPr lang="ja-JP" altLang="en-US" b="1">
                <a:latin typeface="KaiTi" panose="02010609060101010101" pitchFamily="49" charset="-122"/>
                <a:ea typeface="KaiTi" panose="02010609060101010101" pitchFamily="49" charset="-122"/>
              </a:rPr>
              <a:t>纳入</a:t>
            </a:r>
            <a:r>
              <a:rPr lang="en-US" altLang="ja-JP" b="1" dirty="0">
                <a:latin typeface="KaiTi" panose="02010609060101010101" pitchFamily="49" charset="-122"/>
                <a:ea typeface="KaiTi" panose="02010609060101010101" pitchFamily="49" charset="-122"/>
              </a:rPr>
              <a:t>/</a:t>
            </a:r>
            <a:r>
              <a:rPr lang="ja-JP" altLang="en-US" b="1">
                <a:latin typeface="KaiTi" panose="02010609060101010101" pitchFamily="49" charset="-122"/>
                <a:ea typeface="KaiTi" panose="02010609060101010101" pitchFamily="49" charset="-122"/>
              </a:rPr>
              <a:t>排除标准</a:t>
            </a:r>
          </a:p>
          <a:p>
            <a:r>
              <a:rPr lang="ja-JP" altLang="en-US" b="1">
                <a:latin typeface="KaiTi" panose="02010609060101010101" pitchFamily="49" charset="-122"/>
                <a:ea typeface="KaiTi" panose="02010609060101010101" pitchFamily="49" charset="-122"/>
              </a:rPr>
              <a:t>研究设计，例如随机试验</a:t>
            </a:r>
          </a:p>
          <a:p>
            <a:r>
              <a:rPr lang="ja-JP" altLang="en-US" b="1">
                <a:latin typeface="KaiTi" panose="02010609060101010101" pitchFamily="49" charset="-122"/>
                <a:ea typeface="KaiTi" panose="02010609060101010101" pitchFamily="49" charset="-122"/>
              </a:rPr>
              <a:t>数据收集</a:t>
            </a:r>
          </a:p>
          <a:p>
            <a:r>
              <a:rPr lang="ja-JP" altLang="en-US" b="1">
                <a:latin typeface="KaiTi" panose="02010609060101010101" pitchFamily="49" charset="-122"/>
                <a:ea typeface="KaiTi" panose="02010609060101010101" pitchFamily="49" charset="-122"/>
              </a:rPr>
              <a:t>数据处理和转换</a:t>
            </a:r>
          </a:p>
          <a:p>
            <a:r>
              <a:rPr lang="ja-JP" altLang="en-US" b="1">
                <a:latin typeface="KaiTi" panose="02010609060101010101" pitchFamily="49" charset="-122"/>
                <a:ea typeface="KaiTi" panose="02010609060101010101" pitchFamily="49" charset="-122"/>
              </a:rPr>
              <a:t>计划的统计分析</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7873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E2FA5-8C07-F5B3-0B54-6618868D7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08FA5-2226-57AF-4536-F94CB51946DF}"/>
              </a:ext>
            </a:extLst>
          </p:cNvPr>
          <p:cNvSpPr>
            <a:spLocks noGrp="1"/>
          </p:cNvSpPr>
          <p:nvPr>
            <p:ph type="title"/>
          </p:nvPr>
        </p:nvSpPr>
        <p:spPr/>
        <p:txBody>
          <a:bodyPr>
            <a:normAutofit/>
          </a:bodyPr>
          <a:lstStyle/>
          <a:p>
            <a:r>
              <a:rPr lang="en-AU" dirty="0"/>
              <a:t>Rule 2. Write and register a study protocol</a:t>
            </a:r>
            <a:br>
              <a:rPr lang="en-AU" dirty="0"/>
            </a:br>
            <a:r>
              <a:rPr lang="ja-JP" altLang="en-US" b="1">
                <a:latin typeface="KaiTi" panose="02010609060101010101" pitchFamily="49" charset="-122"/>
                <a:ea typeface="KaiTi" panose="02010609060101010101" pitchFamily="49" charset="-122"/>
              </a:rPr>
              <a:t>规则 </a:t>
            </a:r>
            <a:r>
              <a:rPr lang="en-US" altLang="ja-JP" b="1" dirty="0">
                <a:latin typeface="KaiTi" panose="02010609060101010101" pitchFamily="49" charset="-122"/>
                <a:ea typeface="KaiTi" panose="02010609060101010101" pitchFamily="49" charset="-122"/>
              </a:rPr>
              <a:t>2.</a:t>
            </a:r>
            <a:r>
              <a:rPr lang="ja-JP" altLang="en-US" b="1">
                <a:latin typeface="KaiTi" panose="02010609060101010101" pitchFamily="49" charset="-122"/>
                <a:ea typeface="KaiTi" panose="02010609060101010101" pitchFamily="49" charset="-122"/>
              </a:rPr>
              <a:t>编写并注册研究方案</a:t>
            </a:r>
            <a:endParaRPr lang="en-AU" dirty="0"/>
          </a:p>
        </p:txBody>
      </p:sp>
      <p:sp>
        <p:nvSpPr>
          <p:cNvPr id="3" name="Content Placeholder 2">
            <a:extLst>
              <a:ext uri="{FF2B5EF4-FFF2-40B4-BE49-F238E27FC236}">
                <a16:creationId xmlns:a16="http://schemas.microsoft.com/office/drawing/2014/main" id="{74A52B0E-0ED2-3BF0-55F5-C4C8CE4DCC2F}"/>
              </a:ext>
            </a:extLst>
          </p:cNvPr>
          <p:cNvSpPr>
            <a:spLocks noGrp="1"/>
          </p:cNvSpPr>
          <p:nvPr>
            <p:ph idx="1"/>
          </p:nvPr>
        </p:nvSpPr>
        <p:spPr>
          <a:xfrm>
            <a:off x="838200" y="4443046"/>
            <a:ext cx="10515600" cy="1956655"/>
          </a:xfrm>
        </p:spPr>
        <p:txBody>
          <a:bodyPr>
            <a:normAutofit fontScale="92500" lnSpcReduction="20000"/>
          </a:bodyPr>
          <a:lstStyle/>
          <a:p>
            <a:r>
              <a:rPr lang="en-AU" dirty="0"/>
              <a:t>More thought before starting will always lead to a better study</a:t>
            </a:r>
          </a:p>
          <a:p>
            <a:r>
              <a:rPr lang="en-AU" dirty="0"/>
              <a:t>Consider everything that could go wrong</a:t>
            </a:r>
          </a:p>
          <a:p>
            <a:r>
              <a:rPr lang="en-AU" dirty="0"/>
              <a:t>Makes writing the paper much easier</a:t>
            </a:r>
          </a:p>
          <a:p>
            <a:r>
              <a:rPr lang="en-AU" dirty="0"/>
              <a:t>Can publish a protocol online for no cost, e.g., with the Open Science Framework (</a:t>
            </a:r>
            <a:r>
              <a:rPr lang="en-AU" dirty="0">
                <a:hlinkClick r:id="rId2"/>
              </a:rPr>
              <a:t>www.osf.io</a:t>
            </a:r>
            <a:r>
              <a:rPr lang="en-AU" dirty="0"/>
              <a:t>)</a:t>
            </a:r>
          </a:p>
          <a:p>
            <a:endParaRPr lang="en-AU" dirty="0"/>
          </a:p>
        </p:txBody>
      </p:sp>
      <p:sp>
        <p:nvSpPr>
          <p:cNvPr id="4" name="Content Placeholder 2">
            <a:extLst>
              <a:ext uri="{FF2B5EF4-FFF2-40B4-BE49-F238E27FC236}">
                <a16:creationId xmlns:a16="http://schemas.microsoft.com/office/drawing/2014/main" id="{7570F0D5-3B63-231B-02CD-537D6E4648E4}"/>
              </a:ext>
            </a:extLst>
          </p:cNvPr>
          <p:cNvSpPr txBox="1">
            <a:spLocks/>
          </p:cNvSpPr>
          <p:nvPr/>
        </p:nvSpPr>
        <p:spPr>
          <a:xfrm>
            <a:off x="662354" y="2088539"/>
            <a:ext cx="10515600" cy="1956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开始前多加思考总能带来更好的研究</a:t>
            </a:r>
          </a:p>
          <a:p>
            <a:r>
              <a:rPr lang="ja-JP" altLang="en-US" b="1">
                <a:latin typeface="KaiTi" panose="02010609060101010101" pitchFamily="49" charset="-122"/>
                <a:ea typeface="KaiTi" panose="02010609060101010101" pitchFamily="49" charset="-122"/>
              </a:rPr>
              <a:t>考虑所有可能出错的地方</a:t>
            </a:r>
          </a:p>
          <a:p>
            <a:r>
              <a:rPr lang="ja-JP" altLang="en-US" b="1">
                <a:latin typeface="KaiTi" panose="02010609060101010101" pitchFamily="49" charset="-122"/>
                <a:ea typeface="KaiTi" panose="02010609060101010101" pitchFamily="49" charset="-122"/>
              </a:rPr>
              <a:t>使论文写作更加轻松</a:t>
            </a:r>
          </a:p>
          <a:p>
            <a:r>
              <a:rPr lang="ja-JP" altLang="en-US" b="1">
                <a:latin typeface="KaiTi" panose="02010609060101010101" pitchFamily="49" charset="-122"/>
                <a:ea typeface="KaiTi" panose="02010609060101010101" pitchFamily="49" charset="-122"/>
              </a:rPr>
              <a:t>可以免费在线发布方案，例如使用开放科学框架 </a:t>
            </a:r>
            <a:r>
              <a:rPr lang="en-US" altLang="ja-JP" b="1" dirty="0">
                <a:latin typeface="KaiTi" panose="02010609060101010101" pitchFamily="49" charset="-122"/>
                <a:ea typeface="KaiTi" panose="02010609060101010101" pitchFamily="49" charset="-122"/>
              </a:rPr>
              <a:t>(</a:t>
            </a:r>
            <a:r>
              <a:rPr lang="en-AU" dirty="0" err="1">
                <a:latin typeface="Tahoma" panose="020B0604030504040204" pitchFamily="34" charset="0"/>
                <a:ea typeface="Tahoma" panose="020B0604030504040204" pitchFamily="34" charset="0"/>
                <a:cs typeface="Tahoma" panose="020B0604030504040204" pitchFamily="34" charset="0"/>
              </a:rPr>
              <a:t>www.osf.io</a:t>
            </a:r>
            <a:r>
              <a:rPr lang="en-AU" b="1" dirty="0">
                <a:latin typeface="KaiTi" panose="02010609060101010101" pitchFamily="49" charset="-122"/>
                <a:ea typeface="KaiTi" panose="02010609060101010101" pitchFamily="49" charset="-122"/>
              </a:rPr>
              <a:t>)</a:t>
            </a:r>
          </a:p>
        </p:txBody>
      </p:sp>
    </p:spTree>
    <p:extLst>
      <p:ext uri="{BB962C8B-B14F-4D97-AF65-F5344CB8AC3E}">
        <p14:creationId xmlns:p14="http://schemas.microsoft.com/office/powerpoint/2010/main" val="279815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9CAE-659D-8ADD-509D-2C0284E52353}"/>
              </a:ext>
            </a:extLst>
          </p:cNvPr>
          <p:cNvSpPr>
            <a:spLocks noGrp="1"/>
          </p:cNvSpPr>
          <p:nvPr>
            <p:ph type="title"/>
          </p:nvPr>
        </p:nvSpPr>
        <p:spPr>
          <a:xfrm>
            <a:off x="685800" y="103505"/>
            <a:ext cx="10515600" cy="1325563"/>
          </a:xfrm>
        </p:spPr>
        <p:txBody>
          <a:bodyPr/>
          <a:lstStyle/>
          <a:p>
            <a:r>
              <a:rPr lang="en-AU" sz="4000" dirty="0"/>
              <a:t>Rule 3. Justify your sample size</a:t>
            </a:r>
            <a:br>
              <a:rPr lang="en-AU" dirty="0"/>
            </a:br>
            <a:r>
              <a:rPr lang="ja-JP" altLang="en-US" b="1">
                <a:latin typeface="KaiTi" panose="02010609060101010101" pitchFamily="49" charset="-122"/>
                <a:ea typeface="KaiTi" panose="02010609060101010101" pitchFamily="49" charset="-122"/>
              </a:rPr>
              <a:t>规则</a:t>
            </a:r>
            <a:r>
              <a:rPr lang="en-US" altLang="ja-JP" b="1" dirty="0">
                <a:latin typeface="KaiTi" panose="02010609060101010101" pitchFamily="49" charset="-122"/>
                <a:ea typeface="KaiTi" panose="02010609060101010101" pitchFamily="49" charset="-122"/>
              </a:rPr>
              <a:t>3. </a:t>
            </a:r>
            <a:r>
              <a:rPr lang="en-AU" b="1" dirty="0" err="1">
                <a:latin typeface="KaiTi" panose="02010609060101010101" pitchFamily="49" charset="-122"/>
                <a:ea typeface="KaiTi" panose="02010609060101010101" pitchFamily="49" charset="-122"/>
              </a:rPr>
              <a:t>论证样本量</a:t>
            </a:r>
            <a:r>
              <a:rPr lang="ja-JP" altLang="en-US" b="1">
                <a:latin typeface="KaiTi" panose="02010609060101010101" pitchFamily="49" charset="-122"/>
                <a:ea typeface="KaiTi" panose="02010609060101010101" pitchFamily="49" charset="-122"/>
              </a:rPr>
              <a:t>的合理性 </a:t>
            </a:r>
            <a:endParaRPr lang="en-AU" dirty="0"/>
          </a:p>
        </p:txBody>
      </p:sp>
      <p:sp>
        <p:nvSpPr>
          <p:cNvPr id="3" name="Content Placeholder 2">
            <a:extLst>
              <a:ext uri="{FF2B5EF4-FFF2-40B4-BE49-F238E27FC236}">
                <a16:creationId xmlns:a16="http://schemas.microsoft.com/office/drawing/2014/main" id="{9F0B1D49-F9BD-C545-CA3D-37CF02CE1533}"/>
              </a:ext>
            </a:extLst>
          </p:cNvPr>
          <p:cNvSpPr>
            <a:spLocks noGrp="1"/>
          </p:cNvSpPr>
          <p:nvPr>
            <p:ph idx="1"/>
          </p:nvPr>
        </p:nvSpPr>
        <p:spPr>
          <a:xfrm>
            <a:off x="685800" y="3825557"/>
            <a:ext cx="10515600" cy="2747963"/>
          </a:xfrm>
        </p:spPr>
        <p:txBody>
          <a:bodyPr>
            <a:normAutofit/>
          </a:bodyPr>
          <a:lstStyle/>
          <a:p>
            <a:r>
              <a:rPr lang="en-AU" sz="2400" dirty="0"/>
              <a:t>How many people/participants/patients we need to answer our research question</a:t>
            </a:r>
          </a:p>
          <a:p>
            <a:r>
              <a:rPr lang="en-AU" sz="2400" dirty="0"/>
              <a:t>Sufficiently large to have reasonable chance of answering the research question</a:t>
            </a:r>
          </a:p>
          <a:p>
            <a:r>
              <a:rPr lang="en-AU" sz="2400" dirty="0"/>
              <a:t>Have smallest possible costs in terms of: Money, Delayed decision, Participant time, Your time (opportunity costs)</a:t>
            </a:r>
          </a:p>
        </p:txBody>
      </p:sp>
      <p:sp>
        <p:nvSpPr>
          <p:cNvPr id="4" name="Rectangle 1">
            <a:extLst>
              <a:ext uri="{FF2B5EF4-FFF2-40B4-BE49-F238E27FC236}">
                <a16:creationId xmlns:a16="http://schemas.microsoft.com/office/drawing/2014/main" id="{03DB39AC-E5B6-21F4-B696-E669A63A3C39}"/>
              </a:ext>
            </a:extLst>
          </p:cNvPr>
          <p:cNvSpPr>
            <a:spLocks noChangeArrowheads="1"/>
          </p:cNvSpPr>
          <p:nvPr/>
        </p:nvSpPr>
        <p:spPr bwMode="auto">
          <a:xfrm>
            <a:off x="193040" y="65735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Piret Ilver</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11E7E752-A540-0F91-FB64-7A03C37EA93E}"/>
              </a:ext>
            </a:extLst>
          </p:cNvPr>
          <p:cNvSpPr txBox="1">
            <a:spLocks/>
          </p:cNvSpPr>
          <p:nvPr/>
        </p:nvSpPr>
        <p:spPr>
          <a:xfrm>
            <a:off x="486508" y="1429068"/>
            <a:ext cx="10515600" cy="2747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400" dirty="0"/>
          </a:p>
        </p:txBody>
      </p:sp>
      <p:sp>
        <p:nvSpPr>
          <p:cNvPr id="7" name="TextBox 6">
            <a:extLst>
              <a:ext uri="{FF2B5EF4-FFF2-40B4-BE49-F238E27FC236}">
                <a16:creationId xmlns:a16="http://schemas.microsoft.com/office/drawing/2014/main" id="{B17169FA-5E2D-1FB7-7137-BCF5BCB27C33}"/>
              </a:ext>
            </a:extLst>
          </p:cNvPr>
          <p:cNvSpPr txBox="1"/>
          <p:nvPr/>
        </p:nvSpPr>
        <p:spPr>
          <a:xfrm>
            <a:off x="599343" y="1565483"/>
            <a:ext cx="10402765" cy="2123658"/>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AU" sz="2800" b="1" dirty="0" err="1">
                <a:latin typeface="KaiTi" panose="02010609060101010101" pitchFamily="49" charset="-122"/>
                <a:ea typeface="KaiTi" panose="02010609060101010101" pitchFamily="49" charset="-122"/>
              </a:rPr>
              <a:t>我们需要多少人</a:t>
            </a:r>
            <a:r>
              <a:rPr lang="en-AU" sz="2800" b="1" dirty="0">
                <a:latin typeface="KaiTi" panose="02010609060101010101" pitchFamily="49" charset="-122"/>
                <a:ea typeface="KaiTi" panose="02010609060101010101" pitchFamily="49" charset="-122"/>
              </a:rPr>
              <a:t>/</a:t>
            </a:r>
            <a:r>
              <a:rPr lang="en-AU" sz="2800" b="1" dirty="0" err="1">
                <a:latin typeface="KaiTi" panose="02010609060101010101" pitchFamily="49" charset="-122"/>
                <a:ea typeface="KaiTi" panose="02010609060101010101" pitchFamily="49" charset="-122"/>
              </a:rPr>
              <a:t>参与者</a:t>
            </a:r>
            <a:r>
              <a:rPr lang="en-AU" sz="2800" b="1" dirty="0">
                <a:latin typeface="KaiTi" panose="02010609060101010101" pitchFamily="49" charset="-122"/>
                <a:ea typeface="KaiTi" panose="02010609060101010101" pitchFamily="49" charset="-122"/>
              </a:rPr>
              <a:t>/</a:t>
            </a:r>
            <a:r>
              <a:rPr lang="en-AU" sz="2800" b="1" dirty="0" err="1">
                <a:latin typeface="KaiTi" panose="02010609060101010101" pitchFamily="49" charset="-122"/>
                <a:ea typeface="KaiTi" panose="02010609060101010101" pitchFamily="49" charset="-122"/>
              </a:rPr>
              <a:t>患者来解答我们的研究问题</a:t>
            </a:r>
            <a:r>
              <a:rPr lang="en-AU" sz="2800" b="1" dirty="0">
                <a:latin typeface="KaiTi" panose="02010609060101010101" pitchFamily="49" charset="-122"/>
                <a:ea typeface="KaiTi" panose="02010609060101010101" pitchFamily="49" charset="-122"/>
              </a:rPr>
              <a:t>？</a:t>
            </a:r>
          </a:p>
          <a:p>
            <a:pPr marL="285750" indent="-285750">
              <a:spcBef>
                <a:spcPts val="600"/>
              </a:spcBef>
              <a:spcAft>
                <a:spcPts val="600"/>
              </a:spcAft>
              <a:buFont typeface="Arial" panose="020B0604020202020204" pitchFamily="34" charset="0"/>
              <a:buChar char="•"/>
            </a:pPr>
            <a:r>
              <a:rPr lang="en-AU" sz="2800" b="1" dirty="0" err="1">
                <a:latin typeface="KaiTi" panose="02010609060101010101" pitchFamily="49" charset="-122"/>
                <a:ea typeface="KaiTi" panose="02010609060101010101" pitchFamily="49" charset="-122"/>
              </a:rPr>
              <a:t>人数足够多，以便有合理的机会解答研究问题</a:t>
            </a:r>
            <a:r>
              <a:rPr lang="en-AU" sz="2800" b="1" dirty="0">
                <a:latin typeface="KaiTi" panose="02010609060101010101" pitchFamily="49" charset="-122"/>
                <a:ea typeface="KaiTi" panose="02010609060101010101" pitchFamily="49" charset="-122"/>
              </a:rPr>
              <a:t>。</a:t>
            </a:r>
          </a:p>
          <a:p>
            <a:pPr marL="285750" indent="-285750">
              <a:spcBef>
                <a:spcPts val="600"/>
              </a:spcBef>
              <a:spcAft>
                <a:spcPts val="600"/>
              </a:spcAft>
              <a:buFont typeface="Arial" panose="020B0604020202020204" pitchFamily="34" charset="0"/>
              <a:buChar char="•"/>
            </a:pPr>
            <a:r>
              <a:rPr lang="en-AU" sz="2800" b="1" dirty="0" err="1">
                <a:latin typeface="KaiTi" panose="02010609060101010101" pitchFamily="49" charset="-122"/>
                <a:ea typeface="KaiTi" panose="02010609060101010101" pitchFamily="49" charset="-122"/>
              </a:rPr>
              <a:t>在以下方面尽可能降低成本：金钱、决策延迟、参与者时间、您的时间（机会成本</a:t>
            </a:r>
            <a:r>
              <a:rPr lang="en-AU" sz="2800" b="1" dirty="0">
                <a:latin typeface="KaiTi" panose="02010609060101010101" pitchFamily="49" charset="-122"/>
                <a:ea typeface="KaiTi" panose="02010609060101010101" pitchFamily="49" charset="-122"/>
              </a:rPr>
              <a:t>）</a:t>
            </a:r>
          </a:p>
        </p:txBody>
      </p:sp>
    </p:spTree>
    <p:extLst>
      <p:ext uri="{BB962C8B-B14F-4D97-AF65-F5344CB8AC3E}">
        <p14:creationId xmlns:p14="http://schemas.microsoft.com/office/powerpoint/2010/main" val="1184849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7A6C-6F21-E64B-CB65-FEBE1A040504}"/>
              </a:ext>
            </a:extLst>
          </p:cNvPr>
          <p:cNvSpPr>
            <a:spLocks noGrp="1"/>
          </p:cNvSpPr>
          <p:nvPr>
            <p:ph type="title"/>
          </p:nvPr>
        </p:nvSpPr>
        <p:spPr>
          <a:xfrm>
            <a:off x="838200" y="0"/>
            <a:ext cx="10515600" cy="1131644"/>
          </a:xfrm>
        </p:spPr>
        <p:txBody>
          <a:bodyPr>
            <a:noAutofit/>
          </a:bodyPr>
          <a:lstStyle/>
          <a:p>
            <a:r>
              <a:rPr lang="en-AU" sz="3600" dirty="0"/>
              <a:t>Rule 3. Justify your sample size</a:t>
            </a:r>
            <a:br>
              <a:rPr lang="en-AU" sz="3600" dirty="0"/>
            </a:br>
            <a:r>
              <a:rPr lang="ja-JP" altLang="en-US" sz="3600" b="1">
                <a:latin typeface="KaiTi" panose="02010609060101010101" pitchFamily="49" charset="-122"/>
                <a:ea typeface="KaiTi" panose="02010609060101010101" pitchFamily="49" charset="-122"/>
              </a:rPr>
              <a:t>规则</a:t>
            </a:r>
            <a:r>
              <a:rPr lang="en-US" altLang="ja-JP" sz="3600" b="1" dirty="0">
                <a:latin typeface="KaiTi" panose="02010609060101010101" pitchFamily="49" charset="-122"/>
                <a:ea typeface="KaiTi" panose="02010609060101010101" pitchFamily="49" charset="-122"/>
              </a:rPr>
              <a:t>3. </a:t>
            </a:r>
            <a:r>
              <a:rPr lang="en-AU" sz="3600" b="1" dirty="0" err="1">
                <a:latin typeface="KaiTi" panose="02010609060101010101" pitchFamily="49" charset="-122"/>
                <a:ea typeface="KaiTi" panose="02010609060101010101" pitchFamily="49" charset="-122"/>
              </a:rPr>
              <a:t>论证样本量</a:t>
            </a:r>
            <a:r>
              <a:rPr lang="ja-JP" altLang="en-US" sz="3600" b="1">
                <a:latin typeface="KaiTi" panose="02010609060101010101" pitchFamily="49" charset="-122"/>
                <a:ea typeface="KaiTi" panose="02010609060101010101" pitchFamily="49" charset="-122"/>
              </a:rPr>
              <a:t>的合理性 </a:t>
            </a:r>
            <a:endParaRPr lang="en-AU" sz="3600" dirty="0"/>
          </a:p>
        </p:txBody>
      </p:sp>
      <p:pic>
        <p:nvPicPr>
          <p:cNvPr id="5" name="Content Placeholder 4">
            <a:extLst>
              <a:ext uri="{FF2B5EF4-FFF2-40B4-BE49-F238E27FC236}">
                <a16:creationId xmlns:a16="http://schemas.microsoft.com/office/drawing/2014/main" id="{AED4CFA5-64FF-3ACC-7125-746F209F91B4}"/>
              </a:ext>
            </a:extLst>
          </p:cNvPr>
          <p:cNvPicPr>
            <a:picLocks noGrp="1" noChangeAspect="1"/>
          </p:cNvPicPr>
          <p:nvPr>
            <p:ph idx="1"/>
          </p:nvPr>
        </p:nvPicPr>
        <p:blipFill>
          <a:blip r:embed="rId2"/>
          <a:stretch>
            <a:fillRect/>
          </a:stretch>
        </p:blipFill>
        <p:spPr>
          <a:xfrm>
            <a:off x="2398955" y="1131643"/>
            <a:ext cx="7407979" cy="5559750"/>
          </a:xfrm>
          <a:prstGeom prst="rect">
            <a:avLst/>
          </a:prstGeom>
        </p:spPr>
      </p:pic>
      <p:sp>
        <p:nvSpPr>
          <p:cNvPr id="4" name="TextBox 3">
            <a:extLst>
              <a:ext uri="{FF2B5EF4-FFF2-40B4-BE49-F238E27FC236}">
                <a16:creationId xmlns:a16="http://schemas.microsoft.com/office/drawing/2014/main" id="{69D6291C-EA80-66F9-7AD7-903123C867A0}"/>
              </a:ext>
            </a:extLst>
          </p:cNvPr>
          <p:cNvSpPr txBox="1"/>
          <p:nvPr/>
        </p:nvSpPr>
        <p:spPr>
          <a:xfrm>
            <a:off x="838200" y="1242176"/>
            <a:ext cx="1810422" cy="3416320"/>
          </a:xfrm>
          <a:prstGeom prst="rect">
            <a:avLst/>
          </a:prstGeom>
          <a:noFill/>
        </p:spPr>
        <p:txBody>
          <a:bodyPr wrap="square">
            <a:spAutoFit/>
          </a:bodyPr>
          <a:lstStyle/>
          <a:p>
            <a:r>
              <a:rPr lang="en-AU" sz="2400" b="1" dirty="0" err="1">
                <a:latin typeface="KaiTi" panose="02010609060101010101" pitchFamily="49" charset="-122"/>
                <a:ea typeface="KaiTi" panose="02010609060101010101" pitchFamily="49" charset="-122"/>
              </a:rPr>
              <a:t>I型错误</a:t>
            </a:r>
            <a:endParaRPr lang="en-AU" sz="2400" b="1" dirty="0">
              <a:latin typeface="KaiTi" panose="02010609060101010101" pitchFamily="49" charset="-122"/>
              <a:ea typeface="KaiTi" panose="02010609060101010101" pitchFamily="49" charset="-122"/>
            </a:endParaRPr>
          </a:p>
          <a:p>
            <a:r>
              <a:rPr lang="en-AU" sz="2400" b="1" dirty="0">
                <a:latin typeface="KaiTi" panose="02010609060101010101" pitchFamily="49" charset="-122"/>
                <a:ea typeface="KaiTi" panose="02010609060101010101" pitchFamily="49" charset="-122"/>
              </a:rPr>
              <a:t>-</a:t>
            </a:r>
            <a:r>
              <a:rPr lang="en-AU" sz="2400" b="1" dirty="0" err="1">
                <a:latin typeface="KaiTi" panose="02010609060101010101" pitchFamily="49" charset="-122"/>
                <a:ea typeface="KaiTi" panose="02010609060101010101" pitchFamily="49" charset="-122"/>
              </a:rPr>
              <a:t>假阳性</a:t>
            </a:r>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r>
              <a:rPr lang="en-AU" sz="2400" b="1" dirty="0" err="1">
                <a:latin typeface="KaiTi" panose="02010609060101010101" pitchFamily="49" charset="-122"/>
                <a:ea typeface="KaiTi" panose="02010609060101010101" pitchFamily="49" charset="-122"/>
              </a:rPr>
              <a:t>你怀孕了</a:t>
            </a:r>
            <a:endParaRPr lang="en-AU" sz="2400" b="1" dirty="0">
              <a:latin typeface="KaiTi" panose="02010609060101010101" pitchFamily="49" charset="-122"/>
              <a:ea typeface="KaiTi" panose="02010609060101010101" pitchFamily="49" charset="-122"/>
            </a:endParaRPr>
          </a:p>
        </p:txBody>
      </p:sp>
      <p:sp>
        <p:nvSpPr>
          <p:cNvPr id="6" name="TextBox 5">
            <a:extLst>
              <a:ext uri="{FF2B5EF4-FFF2-40B4-BE49-F238E27FC236}">
                <a16:creationId xmlns:a16="http://schemas.microsoft.com/office/drawing/2014/main" id="{A3DD8C89-70CB-EB14-0813-AE6E62F7CD06}"/>
              </a:ext>
            </a:extLst>
          </p:cNvPr>
          <p:cNvSpPr txBox="1"/>
          <p:nvPr/>
        </p:nvSpPr>
        <p:spPr>
          <a:xfrm>
            <a:off x="9999998" y="1242176"/>
            <a:ext cx="1810422" cy="1569660"/>
          </a:xfrm>
          <a:prstGeom prst="rect">
            <a:avLst/>
          </a:prstGeom>
          <a:noFill/>
        </p:spPr>
        <p:txBody>
          <a:bodyPr wrap="square">
            <a:spAutoFit/>
          </a:bodyPr>
          <a:lstStyle/>
          <a:p>
            <a:r>
              <a:rPr lang="en-AU" sz="2400" b="1" dirty="0" err="1">
                <a:latin typeface="KaiTi" panose="02010609060101010101" pitchFamily="49" charset="-122"/>
                <a:ea typeface="KaiTi" panose="02010609060101010101" pitchFamily="49" charset="-122"/>
              </a:rPr>
              <a:t>II型错误</a:t>
            </a:r>
            <a:endParaRPr lang="en-AU" sz="2400" b="1" dirty="0">
              <a:latin typeface="KaiTi" panose="02010609060101010101" pitchFamily="49" charset="-122"/>
              <a:ea typeface="KaiTi" panose="02010609060101010101" pitchFamily="49" charset="-122"/>
            </a:endParaRPr>
          </a:p>
          <a:p>
            <a:r>
              <a:rPr lang="en-AU" sz="2400" b="1" dirty="0">
                <a:latin typeface="KaiTi" panose="02010609060101010101" pitchFamily="49" charset="-122"/>
                <a:ea typeface="KaiTi" panose="02010609060101010101" pitchFamily="49" charset="-122"/>
              </a:rPr>
              <a:t>-</a:t>
            </a:r>
            <a:r>
              <a:rPr lang="ja-JP" altLang="en-US" sz="2400" b="1">
                <a:latin typeface="KaiTi" panose="02010609060101010101" pitchFamily="49" charset="-122"/>
                <a:ea typeface="KaiTi" panose="02010609060101010101" pitchFamily="49" charset="-122"/>
              </a:rPr>
              <a:t>假阴</a:t>
            </a:r>
            <a:r>
              <a:rPr lang="en-AU" sz="2400" b="1" dirty="0" err="1">
                <a:latin typeface="KaiTi" panose="02010609060101010101" pitchFamily="49" charset="-122"/>
                <a:ea typeface="KaiTi" panose="02010609060101010101" pitchFamily="49" charset="-122"/>
              </a:rPr>
              <a:t>性</a:t>
            </a:r>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r>
              <a:rPr lang="en-AU" sz="2400" b="1" dirty="0" err="1">
                <a:latin typeface="KaiTi" panose="02010609060101010101" pitchFamily="49" charset="-122"/>
                <a:ea typeface="KaiTi" panose="02010609060101010101" pitchFamily="49" charset="-122"/>
              </a:rPr>
              <a:t>你没有怀孕</a:t>
            </a:r>
            <a:endParaRPr lang="en-AU"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521541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0A0-912E-D496-2BC5-38D1086A0A36}"/>
              </a:ext>
            </a:extLst>
          </p:cNvPr>
          <p:cNvSpPr>
            <a:spLocks noGrp="1"/>
          </p:cNvSpPr>
          <p:nvPr>
            <p:ph type="title"/>
          </p:nvPr>
        </p:nvSpPr>
        <p:spPr>
          <a:xfrm>
            <a:off x="838200" y="322103"/>
            <a:ext cx="10515600" cy="1325563"/>
          </a:xfrm>
        </p:spPr>
        <p:txBody>
          <a:bodyPr>
            <a:normAutofit/>
          </a:bodyPr>
          <a:lstStyle/>
          <a:p>
            <a:r>
              <a:rPr lang="en-AU" sz="3600" dirty="0"/>
              <a:t>Rule 4. Write a data management plan</a:t>
            </a:r>
            <a:br>
              <a:rPr lang="en-AU" sz="4000" dirty="0"/>
            </a:br>
            <a:r>
              <a:rPr lang="ja-JP" altLang="en-US" sz="4000" b="1">
                <a:latin typeface="KaiTi" panose="02010609060101010101" pitchFamily="49" charset="-122"/>
                <a:ea typeface="KaiTi" panose="02010609060101010101" pitchFamily="49" charset="-122"/>
              </a:rPr>
              <a:t>规则</a:t>
            </a:r>
            <a:r>
              <a:rPr lang="en-AU" sz="4000" b="1" dirty="0">
                <a:latin typeface="KaiTi" panose="02010609060101010101" pitchFamily="49" charset="-122"/>
                <a:ea typeface="KaiTi" panose="02010609060101010101" pitchFamily="49" charset="-122"/>
              </a:rPr>
              <a:t>4. </a:t>
            </a:r>
            <a:r>
              <a:rPr lang="en-AU" sz="4000" b="1" dirty="0" err="1">
                <a:latin typeface="KaiTi" panose="02010609060101010101" pitchFamily="49" charset="-122"/>
                <a:ea typeface="KaiTi" panose="02010609060101010101" pitchFamily="49" charset="-122"/>
              </a:rPr>
              <a:t>撰写数据管理计划</a:t>
            </a:r>
            <a:endParaRPr lang="en-AU" sz="4000" dirty="0"/>
          </a:p>
        </p:txBody>
      </p:sp>
      <p:sp>
        <p:nvSpPr>
          <p:cNvPr id="3" name="Content Placeholder 2">
            <a:extLst>
              <a:ext uri="{FF2B5EF4-FFF2-40B4-BE49-F238E27FC236}">
                <a16:creationId xmlns:a16="http://schemas.microsoft.com/office/drawing/2014/main" id="{7C2C9CFC-EFF4-22AE-26F9-E85296322ACA}"/>
              </a:ext>
            </a:extLst>
          </p:cNvPr>
          <p:cNvSpPr>
            <a:spLocks noGrp="1"/>
          </p:cNvSpPr>
          <p:nvPr>
            <p:ph idx="1"/>
          </p:nvPr>
        </p:nvSpPr>
        <p:spPr>
          <a:xfrm>
            <a:off x="838200" y="4360988"/>
            <a:ext cx="10515600" cy="1991820"/>
          </a:xfrm>
        </p:spPr>
        <p:txBody>
          <a:bodyPr>
            <a:normAutofit fontScale="70000" lnSpcReduction="20000"/>
          </a:bodyPr>
          <a:lstStyle/>
          <a:p>
            <a:r>
              <a:rPr lang="en-AU" dirty="0"/>
              <a:t>Without high quality data, the whole study can be pointless</a:t>
            </a:r>
          </a:p>
          <a:p>
            <a:r>
              <a:rPr lang="en-AU" dirty="0"/>
              <a:t>Recent mistakes: ethnicity (categorical) treated as continuous, and month of the year (circular) treated as linear</a:t>
            </a:r>
          </a:p>
          <a:p>
            <a:r>
              <a:rPr lang="en-AU" dirty="0"/>
              <a:t>Beware of Excel! </a:t>
            </a:r>
            <a:r>
              <a:rPr lang="en-AU" dirty="0">
                <a:hlinkClick r:id="rId3"/>
              </a:rPr>
              <a:t>https://doi.org/10.1080/00031305.2017.1375989</a:t>
            </a:r>
            <a:r>
              <a:rPr lang="en-AU" dirty="0"/>
              <a:t> </a:t>
            </a:r>
          </a:p>
          <a:p>
            <a:r>
              <a:rPr lang="en-AU" dirty="0"/>
              <a:t>Create a data dictionary</a:t>
            </a:r>
          </a:p>
          <a:p>
            <a:r>
              <a:rPr lang="en-AU" dirty="0"/>
              <a:t>Not exciting but is important</a:t>
            </a:r>
          </a:p>
        </p:txBody>
      </p:sp>
      <p:sp>
        <p:nvSpPr>
          <p:cNvPr id="4" name="Rectangle 1">
            <a:extLst>
              <a:ext uri="{FF2B5EF4-FFF2-40B4-BE49-F238E27FC236}">
                <a16:creationId xmlns:a16="http://schemas.microsoft.com/office/drawing/2014/main" id="{50817D36-B8B3-FE3F-B5B5-F88A71D03B62}"/>
              </a:ext>
            </a:extLst>
          </p:cNvPr>
          <p:cNvSpPr>
            <a:spLocks noChangeArrowheads="1"/>
          </p:cNvSpPr>
          <p:nvPr/>
        </p:nvSpPr>
        <p:spPr bwMode="auto">
          <a:xfrm>
            <a:off x="198120" y="6532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Sander Sammy</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97E62EE6-92C6-2E5C-D20A-6F0E4F211EC7}"/>
              </a:ext>
            </a:extLst>
          </p:cNvPr>
          <p:cNvSpPr txBox="1">
            <a:spLocks/>
          </p:cNvSpPr>
          <p:nvPr/>
        </p:nvSpPr>
        <p:spPr>
          <a:xfrm>
            <a:off x="718038" y="1583763"/>
            <a:ext cx="10755924" cy="25971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b="1">
                <a:latin typeface="KaiTi" panose="02010609060101010101" pitchFamily="49" charset="-122"/>
                <a:ea typeface="KaiTi" panose="02010609060101010101" pitchFamily="49" charset="-122"/>
              </a:rPr>
              <a:t>如果没有高质量的数据，整个研究都可能毫无意义。</a:t>
            </a:r>
          </a:p>
          <a:p>
            <a:r>
              <a:rPr lang="ja-JP" altLang="en-US" sz="2400" b="1">
                <a:latin typeface="KaiTi" panose="02010609060101010101" pitchFamily="49" charset="-122"/>
                <a:ea typeface="KaiTi" panose="02010609060101010101" pitchFamily="49" charset="-122"/>
              </a:rPr>
              <a:t>最近的错误：将种族（分类）处理为连续数据，将月份（循环）处理为线性数据。</a:t>
            </a:r>
          </a:p>
          <a:p>
            <a:r>
              <a:rPr lang="ja-JP" altLang="en-US" sz="2400" b="1">
                <a:latin typeface="KaiTi" panose="02010609060101010101" pitchFamily="49" charset="-122"/>
                <a:ea typeface="KaiTi" panose="02010609060101010101" pitchFamily="49" charset="-122"/>
              </a:rPr>
              <a:t>小心 </a:t>
            </a:r>
            <a:r>
              <a:rPr lang="en-AU" sz="1800" dirty="0" err="1">
                <a:latin typeface="Tahoma" panose="020B0604030504040204" pitchFamily="34" charset="0"/>
                <a:ea typeface="Tahoma" panose="020B0604030504040204" pitchFamily="34" charset="0"/>
                <a:cs typeface="Tahoma" panose="020B0604030504040204" pitchFamily="34" charset="0"/>
              </a:rPr>
              <a:t>Excel！https</a:t>
            </a:r>
            <a:r>
              <a:rPr lang="en-AU" sz="1800" dirty="0">
                <a:latin typeface="Tahoma" panose="020B0604030504040204" pitchFamily="34" charset="0"/>
                <a:ea typeface="Tahoma" panose="020B0604030504040204" pitchFamily="34" charset="0"/>
                <a:cs typeface="Tahoma" panose="020B0604030504040204" pitchFamily="34" charset="0"/>
              </a:rPr>
              <a:t>://</a:t>
            </a:r>
            <a:r>
              <a:rPr lang="en-AU" sz="1800" dirty="0" err="1">
                <a:latin typeface="Tahoma" panose="020B0604030504040204" pitchFamily="34" charset="0"/>
                <a:ea typeface="Tahoma" panose="020B0604030504040204" pitchFamily="34" charset="0"/>
                <a:cs typeface="Tahoma" panose="020B0604030504040204" pitchFamily="34" charset="0"/>
              </a:rPr>
              <a:t>doi.org</a:t>
            </a:r>
            <a:r>
              <a:rPr lang="en-AU" sz="1800" dirty="0">
                <a:latin typeface="Tahoma" panose="020B0604030504040204" pitchFamily="34" charset="0"/>
                <a:ea typeface="Tahoma" panose="020B0604030504040204" pitchFamily="34" charset="0"/>
                <a:cs typeface="Tahoma" panose="020B0604030504040204" pitchFamily="34" charset="0"/>
              </a:rPr>
              <a:t>/10.1080/00031305.2017.1375989</a:t>
            </a:r>
            <a:endParaRPr lang="en-AU" sz="2400" dirty="0">
              <a:latin typeface="Tahoma" panose="020B0604030504040204" pitchFamily="34" charset="0"/>
              <a:ea typeface="Tahoma" panose="020B0604030504040204" pitchFamily="34" charset="0"/>
              <a:cs typeface="Tahoma" panose="020B0604030504040204" pitchFamily="34" charset="0"/>
            </a:endParaRPr>
          </a:p>
          <a:p>
            <a:r>
              <a:rPr lang="ja-JP" altLang="en-US" sz="2400" b="1">
                <a:latin typeface="KaiTi" panose="02010609060101010101" pitchFamily="49" charset="-122"/>
                <a:ea typeface="KaiTi" panose="02010609060101010101" pitchFamily="49" charset="-122"/>
              </a:rPr>
              <a:t>创建数据字典</a:t>
            </a:r>
          </a:p>
          <a:p>
            <a:r>
              <a:rPr lang="ja-JP" altLang="en-US" sz="2400" b="1">
                <a:latin typeface="KaiTi" panose="02010609060101010101" pitchFamily="49" charset="-122"/>
                <a:ea typeface="KaiTi" panose="02010609060101010101" pitchFamily="49" charset="-122"/>
              </a:rPr>
              <a:t>虽然不令人兴奋，但很重要。</a:t>
            </a:r>
            <a:endParaRPr lang="en-AU"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06082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4A6F4-5A53-955B-D982-FD8E38AC0287}"/>
              </a:ext>
            </a:extLst>
          </p:cNvPr>
          <p:cNvSpPr>
            <a:spLocks noGrp="1"/>
          </p:cNvSpPr>
          <p:nvPr>
            <p:ph type="title"/>
          </p:nvPr>
        </p:nvSpPr>
        <p:spPr>
          <a:xfrm>
            <a:off x="838200" y="365126"/>
            <a:ext cx="10515600" cy="842352"/>
          </a:xfrm>
        </p:spPr>
        <p:txBody>
          <a:bodyPr>
            <a:normAutofit fontScale="90000"/>
          </a:bodyPr>
          <a:lstStyle/>
          <a:p>
            <a:r>
              <a:rPr lang="en-AU" sz="3600" dirty="0"/>
              <a:t>Rule 5: Reduce bias</a:t>
            </a:r>
            <a:br>
              <a:rPr lang="en-AU" sz="3600" dirty="0"/>
            </a:br>
            <a:r>
              <a:rPr lang="ja-JP" altLang="en-US" sz="3600" b="1">
                <a:latin typeface="KaiTi" panose="02010609060101010101" pitchFamily="49" charset="-122"/>
                <a:ea typeface="KaiTi" panose="02010609060101010101" pitchFamily="49" charset="-122"/>
              </a:rPr>
              <a:t>规则</a:t>
            </a:r>
            <a:r>
              <a:rPr lang="en-AU" sz="3600" b="1" dirty="0">
                <a:latin typeface="KaiTi" panose="02010609060101010101" pitchFamily="49" charset="-122"/>
                <a:ea typeface="KaiTi" panose="02010609060101010101" pitchFamily="49" charset="-122"/>
              </a:rPr>
              <a:t>5. </a:t>
            </a:r>
            <a:r>
              <a:rPr lang="en-AU" sz="3600" b="1" dirty="0" err="1">
                <a:latin typeface="KaiTi" panose="02010609060101010101" pitchFamily="49" charset="-122"/>
                <a:ea typeface="KaiTi" panose="02010609060101010101" pitchFamily="49" charset="-122"/>
              </a:rPr>
              <a:t>减少偏</a:t>
            </a:r>
            <a:r>
              <a:rPr lang="ja-JP" altLang="en-US" sz="3600" b="1">
                <a:latin typeface="KaiTi" panose="02010609060101010101" pitchFamily="49" charset="-122"/>
                <a:ea typeface="KaiTi" panose="02010609060101010101" pitchFamily="49" charset="-122"/>
              </a:rPr>
              <a:t>倚</a:t>
            </a:r>
            <a:endParaRPr lang="en-AU" sz="3600" dirty="0"/>
          </a:p>
        </p:txBody>
      </p:sp>
      <p:sp>
        <p:nvSpPr>
          <p:cNvPr id="3" name="Content Placeholder 2">
            <a:extLst>
              <a:ext uri="{FF2B5EF4-FFF2-40B4-BE49-F238E27FC236}">
                <a16:creationId xmlns:a16="http://schemas.microsoft.com/office/drawing/2014/main" id="{6EF93F5E-03A2-5A47-47AB-CD070E35EE3F}"/>
              </a:ext>
            </a:extLst>
          </p:cNvPr>
          <p:cNvSpPr>
            <a:spLocks noGrp="1"/>
          </p:cNvSpPr>
          <p:nvPr>
            <p:ph idx="1"/>
          </p:nvPr>
        </p:nvSpPr>
        <p:spPr>
          <a:xfrm>
            <a:off x="697523" y="4056185"/>
            <a:ext cx="10515600" cy="2660040"/>
          </a:xfrm>
        </p:spPr>
        <p:txBody>
          <a:bodyPr>
            <a:normAutofit/>
          </a:bodyPr>
          <a:lstStyle/>
          <a:p>
            <a:r>
              <a:rPr lang="en-AU" sz="2000" dirty="0"/>
              <a:t>Bias creates a systematic difference between the truth and your data</a:t>
            </a:r>
          </a:p>
          <a:p>
            <a:r>
              <a:rPr lang="en-AU" sz="2000" dirty="0"/>
              <a:t>Avoid </a:t>
            </a:r>
            <a:r>
              <a:rPr lang="en-AU" sz="2000" u="sng" dirty="0"/>
              <a:t>leading questions </a:t>
            </a:r>
            <a:r>
              <a:rPr lang="en-AU" sz="2000" dirty="0"/>
              <a:t>in surveys, e.g., Q: How well do you feel today? A: Excellent, really well, unwell.</a:t>
            </a:r>
          </a:p>
          <a:p>
            <a:r>
              <a:rPr lang="en-AU" sz="2000" dirty="0"/>
              <a:t>Reduce </a:t>
            </a:r>
            <a:r>
              <a:rPr lang="en-AU" sz="2000" u="sng" dirty="0"/>
              <a:t>missing data</a:t>
            </a:r>
            <a:r>
              <a:rPr lang="en-AU" sz="2000" dirty="0"/>
              <a:t>, e.g., participants in a drug trial often get an allergic reaction and drop-out, could create false differences between the treatment and control group</a:t>
            </a:r>
          </a:p>
          <a:p>
            <a:r>
              <a:rPr lang="en-AU" sz="2000" u="sng" dirty="0"/>
              <a:t>Confounding</a:t>
            </a:r>
            <a:r>
              <a:rPr lang="en-AU" sz="2000" dirty="0"/>
              <a:t>, where another variable is the real cause, e.g., coffee drinkers often also smoke, which can make coffee appear associated with lung cancer</a:t>
            </a:r>
          </a:p>
        </p:txBody>
      </p:sp>
      <p:sp>
        <p:nvSpPr>
          <p:cNvPr id="4" name="Content Placeholder 2">
            <a:extLst>
              <a:ext uri="{FF2B5EF4-FFF2-40B4-BE49-F238E27FC236}">
                <a16:creationId xmlns:a16="http://schemas.microsoft.com/office/drawing/2014/main" id="{3714B05C-0543-378B-34A5-70C13527330E}"/>
              </a:ext>
            </a:extLst>
          </p:cNvPr>
          <p:cNvSpPr txBox="1">
            <a:spLocks/>
          </p:cNvSpPr>
          <p:nvPr/>
        </p:nvSpPr>
        <p:spPr>
          <a:xfrm>
            <a:off x="592015" y="1396145"/>
            <a:ext cx="10515600" cy="26600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ja-JP" altLang="en-US" b="1">
                <a:latin typeface="KaiTi" panose="02010609060101010101" pitchFamily="49" charset="-122"/>
                <a:ea typeface="KaiTi" panose="02010609060101010101" pitchFamily="49" charset="-122"/>
              </a:rPr>
              <a:t>偏</a:t>
            </a:r>
            <a:r>
              <a:rPr lang="zh-CN" altLang="en-US" b="1" dirty="0">
                <a:latin typeface="KaiTi" panose="02010609060101010101" pitchFamily="49" charset="-122"/>
                <a:ea typeface="KaiTi" panose="02010609060101010101" pitchFamily="49" charset="-122"/>
              </a:rPr>
              <a:t>移</a:t>
            </a:r>
            <a:r>
              <a:rPr lang="ja-JP" altLang="en-US" b="1">
                <a:latin typeface="KaiTi" panose="02010609060101010101" pitchFamily="49" charset="-122"/>
                <a:ea typeface="KaiTi" panose="02010609060101010101" pitchFamily="49" charset="-122"/>
              </a:rPr>
              <a:t>在事实和您的数据之间造成系统性差异。</a:t>
            </a:r>
          </a:p>
          <a:p>
            <a:pPr>
              <a:spcBef>
                <a:spcPts val="600"/>
              </a:spcBef>
              <a:spcAft>
                <a:spcPts val="600"/>
              </a:spcAft>
            </a:pPr>
            <a:r>
              <a:rPr lang="ja-JP" altLang="en-US" b="1">
                <a:latin typeface="KaiTi" panose="02010609060101010101" pitchFamily="49" charset="-122"/>
                <a:ea typeface="KaiTi" panose="02010609060101010101" pitchFamily="49" charset="-122"/>
              </a:rPr>
              <a:t>避免在调查问卷中提出诱导性问题，例如：问：您今天感觉如何？答：非常好、真的很好、不好。</a:t>
            </a:r>
          </a:p>
          <a:p>
            <a:pPr>
              <a:spcBef>
                <a:spcPts val="600"/>
              </a:spcBef>
              <a:spcAft>
                <a:spcPts val="600"/>
              </a:spcAft>
            </a:pPr>
            <a:r>
              <a:rPr lang="ja-JP" altLang="en-US" b="1">
                <a:latin typeface="KaiTi" panose="02010609060101010101" pitchFamily="49" charset="-122"/>
                <a:ea typeface="KaiTi" panose="02010609060101010101" pitchFamily="49" charset="-122"/>
              </a:rPr>
              <a:t>减少缺失数据，例如，药物试验的参与者经常出现过敏反应而退出，这可能会造成治疗组和对照组之间的虚假差异。</a:t>
            </a:r>
          </a:p>
          <a:p>
            <a:pPr>
              <a:spcBef>
                <a:spcPts val="600"/>
              </a:spcBef>
              <a:spcAft>
                <a:spcPts val="600"/>
              </a:spcAft>
            </a:pPr>
            <a:r>
              <a:rPr lang="ja-JP" altLang="en-US" b="1">
                <a:latin typeface="KaiTi" panose="02010609060101010101" pitchFamily="49" charset="-122"/>
                <a:ea typeface="KaiTi" panose="02010609060101010101" pitchFamily="49" charset="-122"/>
              </a:rPr>
              <a:t>混杂因素，即另一个变量才是真正的原因，例如，喝咖啡的人通常也吸烟，这可能会使咖啡看起来与肺癌有关。</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58930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06DD-27F5-B09F-BBBF-226BC629A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2488A-73DC-B56E-AA0A-25A548F89308}"/>
              </a:ext>
            </a:extLst>
          </p:cNvPr>
          <p:cNvSpPr>
            <a:spLocks noGrp="1"/>
          </p:cNvSpPr>
          <p:nvPr>
            <p:ph type="title"/>
          </p:nvPr>
        </p:nvSpPr>
        <p:spPr>
          <a:xfrm>
            <a:off x="497840" y="201002"/>
            <a:ext cx="10515600" cy="721995"/>
          </a:xfrm>
        </p:spPr>
        <p:txBody>
          <a:bodyPr/>
          <a:lstStyle/>
          <a:p>
            <a:r>
              <a:rPr lang="en-AU" sz="3600" dirty="0"/>
              <a:t>Current state of research</a:t>
            </a:r>
            <a:r>
              <a:rPr lang="zh-CN" altLang="en-US" sz="3600" dirty="0"/>
              <a:t> </a:t>
            </a:r>
            <a:r>
              <a:rPr lang="zh-CN" altLang="en-US" b="1" dirty="0">
                <a:latin typeface="KaiTi" panose="02010609060101010101" pitchFamily="49" charset="-122"/>
                <a:ea typeface="KaiTi" panose="02010609060101010101" pitchFamily="49" charset="-122"/>
              </a:rPr>
              <a:t>科研现状</a:t>
            </a:r>
            <a:endParaRPr lang="en-AU" b="1" dirty="0">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C3B7AD4A-F82D-DA41-445D-3BC2EA2D250A}"/>
              </a:ext>
            </a:extLst>
          </p:cNvPr>
          <p:cNvSpPr>
            <a:spLocks noGrp="1"/>
          </p:cNvSpPr>
          <p:nvPr>
            <p:ph idx="1"/>
          </p:nvPr>
        </p:nvSpPr>
        <p:spPr>
          <a:xfrm>
            <a:off x="396240" y="4021015"/>
            <a:ext cx="11399520" cy="2480628"/>
          </a:xfrm>
        </p:spPr>
        <p:txBody>
          <a:bodyPr>
            <a:normAutofit/>
          </a:bodyPr>
          <a:lstStyle/>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Correctable weaknesses in the design, conduct, and analysis of biomedical and public health research studies can produce misleading results and waste valuable resources. </a:t>
            </a:r>
          </a:p>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Small effects can be difficult to distinguish from bias introduced by study design and analyses. </a:t>
            </a:r>
          </a:p>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An absence of detailed written protocols and poor documentation of research is common. </a:t>
            </a:r>
          </a:p>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Information obtained might not be useful or important, and statistical precision or power is often too low or used in a misleading way.</a:t>
            </a:r>
          </a:p>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Insufficient consideration might be given to both previous and continuing studies. </a:t>
            </a:r>
          </a:p>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Arbitrary choice of analyses and an overemphasis on random extremes might affect the reported findings. </a:t>
            </a:r>
          </a:p>
        </p:txBody>
      </p:sp>
      <p:sp>
        <p:nvSpPr>
          <p:cNvPr id="4" name="TextBox 3">
            <a:extLst>
              <a:ext uri="{FF2B5EF4-FFF2-40B4-BE49-F238E27FC236}">
                <a16:creationId xmlns:a16="http://schemas.microsoft.com/office/drawing/2014/main" id="{45C9AC88-F2DF-1CD1-0573-03BAE692A0CD}"/>
              </a:ext>
            </a:extLst>
          </p:cNvPr>
          <p:cNvSpPr txBox="1"/>
          <p:nvPr/>
        </p:nvSpPr>
        <p:spPr>
          <a:xfrm>
            <a:off x="497840" y="6488668"/>
            <a:ext cx="4226560" cy="369332"/>
          </a:xfrm>
          <a:prstGeom prst="rect">
            <a:avLst/>
          </a:prstGeom>
          <a:noFill/>
        </p:spPr>
        <p:txBody>
          <a:bodyPr wrap="square" rtlCol="0">
            <a:spAutoFit/>
          </a:bodyPr>
          <a:lstStyle/>
          <a:p>
            <a:pPr fontAlgn="base"/>
            <a:r>
              <a:rPr lang="en-AU" dirty="0"/>
              <a:t>DOI: </a:t>
            </a:r>
            <a:r>
              <a:rPr lang="en-AU" dirty="0">
                <a:hlinkClick r:id="rId2"/>
              </a:rPr>
              <a:t>10.1016/S0140-6736(13)62227-8</a:t>
            </a:r>
            <a:endParaRPr lang="en-AU" dirty="0"/>
          </a:p>
        </p:txBody>
      </p:sp>
      <p:sp>
        <p:nvSpPr>
          <p:cNvPr id="5" name="Content Placeholder 2">
            <a:extLst>
              <a:ext uri="{FF2B5EF4-FFF2-40B4-BE49-F238E27FC236}">
                <a16:creationId xmlns:a16="http://schemas.microsoft.com/office/drawing/2014/main" id="{BA058CBC-6436-58D0-478E-E1B2803D2282}"/>
              </a:ext>
            </a:extLst>
          </p:cNvPr>
          <p:cNvSpPr txBox="1">
            <a:spLocks/>
          </p:cNvSpPr>
          <p:nvPr/>
        </p:nvSpPr>
        <p:spPr>
          <a:xfrm>
            <a:off x="396240" y="1005058"/>
            <a:ext cx="11399520" cy="2933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ja-JP" altLang="en-US" sz="2400" b="1">
                <a:latin typeface="KaiTi" panose="02010609060101010101" pitchFamily="49" charset="-122"/>
                <a:ea typeface="KaiTi" panose="02010609060101010101" pitchFamily="49" charset="-122"/>
              </a:rPr>
              <a:t>生物医学和公共卫生研究的设计、实施和分析中存在的可纠正缺陷可能会产生误导性结果，并浪费宝贵的资源。</a:t>
            </a:r>
          </a:p>
          <a:p>
            <a:pPr>
              <a:spcBef>
                <a:spcPts val="600"/>
              </a:spcBef>
            </a:pPr>
            <a:r>
              <a:rPr lang="ja-JP" altLang="en-US" sz="2400" b="1">
                <a:latin typeface="KaiTi" panose="02010609060101010101" pitchFamily="49" charset="-122"/>
                <a:ea typeface="KaiTi" panose="02010609060101010101" pitchFamily="49" charset="-122"/>
              </a:rPr>
              <a:t>小效应</a:t>
            </a:r>
            <a:r>
              <a:rPr lang="ja-JP" altLang="en-AU" sz="2400" b="1">
                <a:latin typeface="KaiTi" panose="02010609060101010101" pitchFamily="49" charset="-122"/>
                <a:ea typeface="KaiTi" panose="02010609060101010101" pitchFamily="49" charset="-122"/>
              </a:rPr>
              <a:t>量</a:t>
            </a:r>
            <a:r>
              <a:rPr lang="ja-JP" altLang="en-US" sz="2400" b="1">
                <a:latin typeface="KaiTi" panose="02010609060101010101" pitchFamily="49" charset="-122"/>
                <a:ea typeface="KaiTi" panose="02010609060101010101" pitchFamily="49" charset="-122"/>
              </a:rPr>
              <a:t>难以与研究设计和分析引入的偏差区分。</a:t>
            </a:r>
          </a:p>
          <a:p>
            <a:pPr>
              <a:spcBef>
                <a:spcPts val="600"/>
              </a:spcBef>
            </a:pPr>
            <a:r>
              <a:rPr lang="ja-JP" altLang="en-US" sz="2400" b="1">
                <a:latin typeface="KaiTi" panose="02010609060101010101" pitchFamily="49" charset="-122"/>
                <a:ea typeface="KaiTi" panose="02010609060101010101" pitchFamily="49" charset="-122"/>
              </a:rPr>
              <a:t>缺乏详细的方案描述和研究记录质量差的情况很常见。</a:t>
            </a:r>
          </a:p>
          <a:p>
            <a:pPr>
              <a:spcBef>
                <a:spcPts val="600"/>
              </a:spcBef>
            </a:pPr>
            <a:r>
              <a:rPr lang="ja-JP" altLang="en-US" sz="2400" b="1">
                <a:latin typeface="KaiTi" panose="02010609060101010101" pitchFamily="49" charset="-122"/>
                <a:ea typeface="KaiTi" panose="02010609060101010101" pitchFamily="49" charset="-122"/>
              </a:rPr>
              <a:t>获得的信息可能无用或不重要，统计精度或功效通常过低或被误导使用。</a:t>
            </a:r>
          </a:p>
          <a:p>
            <a:pPr>
              <a:spcBef>
                <a:spcPts val="600"/>
              </a:spcBef>
            </a:pPr>
            <a:r>
              <a:rPr lang="ja-JP" altLang="en-US" sz="2400" b="1">
                <a:latin typeface="KaiTi" panose="02010609060101010101" pitchFamily="49" charset="-122"/>
                <a:ea typeface="KaiTi" panose="02010609060101010101" pitchFamily="49" charset="-122"/>
              </a:rPr>
              <a:t>对既往研究和</a:t>
            </a:r>
            <a:r>
              <a:rPr lang="ja-JP" altLang="en-AU" sz="2400" b="1">
                <a:latin typeface="KaiTi" panose="02010609060101010101" pitchFamily="49" charset="-122"/>
                <a:ea typeface="KaiTi" panose="02010609060101010101" pitchFamily="49" charset="-122"/>
              </a:rPr>
              <a:t>继续</a:t>
            </a:r>
            <a:r>
              <a:rPr lang="ja-JP" altLang="en-US" sz="2400" b="1">
                <a:latin typeface="KaiTi" panose="02010609060101010101" pitchFamily="49" charset="-122"/>
                <a:ea typeface="KaiTi" panose="02010609060101010101" pitchFamily="49" charset="-122"/>
              </a:rPr>
              <a:t>进行的研究考虑不足。</a:t>
            </a:r>
          </a:p>
          <a:p>
            <a:pPr>
              <a:spcBef>
                <a:spcPts val="600"/>
              </a:spcBef>
            </a:pPr>
            <a:r>
              <a:rPr lang="ja-JP" altLang="en-US" sz="2400" b="1">
                <a:latin typeface="KaiTi" panose="02010609060101010101" pitchFamily="49" charset="-122"/>
                <a:ea typeface="KaiTi" panose="02010609060101010101" pitchFamily="49" charset="-122"/>
              </a:rPr>
              <a:t>任意选择分析方法和过分强调随机极端值可能会影响报告的结果。</a:t>
            </a:r>
            <a:endParaRPr lang="en-AU"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47179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BF9-F084-AC3E-A0AF-4347B65A9702}"/>
              </a:ext>
            </a:extLst>
          </p:cNvPr>
          <p:cNvSpPr>
            <a:spLocks noGrp="1"/>
          </p:cNvSpPr>
          <p:nvPr>
            <p:ph type="title"/>
          </p:nvPr>
        </p:nvSpPr>
        <p:spPr>
          <a:xfrm>
            <a:off x="838200" y="284479"/>
            <a:ext cx="10515600" cy="928688"/>
          </a:xfrm>
        </p:spPr>
        <p:txBody>
          <a:bodyPr>
            <a:normAutofit fontScale="90000"/>
          </a:bodyPr>
          <a:lstStyle/>
          <a:p>
            <a:r>
              <a:rPr lang="en-AU" sz="3200" dirty="0"/>
              <a:t>Rule 6: Avoid questionable research practices</a:t>
            </a:r>
            <a:br>
              <a:rPr lang="en-AU" sz="3200" dirty="0"/>
            </a:br>
            <a:r>
              <a:rPr lang="ja-JP" altLang="en-US" sz="3200" b="1">
                <a:latin typeface="KaiTi" panose="02010609060101010101" pitchFamily="49" charset="-122"/>
                <a:ea typeface="KaiTi" panose="02010609060101010101" pitchFamily="49" charset="-122"/>
              </a:rPr>
              <a:t>规则</a:t>
            </a:r>
            <a:r>
              <a:rPr lang="en-US" altLang="zh-CN" sz="3200" b="1" dirty="0">
                <a:latin typeface="KaiTi" panose="02010609060101010101" pitchFamily="49" charset="-122"/>
                <a:ea typeface="KaiTi" panose="02010609060101010101" pitchFamily="49" charset="-122"/>
              </a:rPr>
              <a:t>6.</a:t>
            </a:r>
            <a:r>
              <a:rPr lang="ja-JP" altLang="en-US" sz="3200" b="1">
                <a:latin typeface="KaiTi" panose="02010609060101010101" pitchFamily="49" charset="-122"/>
                <a:ea typeface="KaiTi" panose="02010609060101010101" pitchFamily="49" charset="-122"/>
              </a:rPr>
              <a:t>避免可疑的研究实践</a:t>
            </a:r>
            <a:endParaRPr lang="en-AU" sz="3200" dirty="0"/>
          </a:p>
        </p:txBody>
      </p:sp>
      <p:sp>
        <p:nvSpPr>
          <p:cNvPr id="3" name="Content Placeholder 2">
            <a:extLst>
              <a:ext uri="{FF2B5EF4-FFF2-40B4-BE49-F238E27FC236}">
                <a16:creationId xmlns:a16="http://schemas.microsoft.com/office/drawing/2014/main" id="{7F0520EF-F448-A8D1-61D2-31DD6B23F13B}"/>
              </a:ext>
            </a:extLst>
          </p:cNvPr>
          <p:cNvSpPr>
            <a:spLocks noGrp="1"/>
          </p:cNvSpPr>
          <p:nvPr>
            <p:ph idx="1"/>
          </p:nvPr>
        </p:nvSpPr>
        <p:spPr>
          <a:xfrm>
            <a:off x="838200" y="4232817"/>
            <a:ext cx="10515600" cy="2340703"/>
          </a:xfrm>
        </p:spPr>
        <p:txBody>
          <a:bodyPr>
            <a:normAutofit fontScale="92500" lnSpcReduction="10000"/>
          </a:bodyPr>
          <a:lstStyle/>
          <a:p>
            <a:r>
              <a:rPr lang="en-AU" sz="1800" dirty="0"/>
              <a:t>P-hacking = re-analysing data until a “significant” result is achieved</a:t>
            </a:r>
          </a:p>
          <a:p>
            <a:r>
              <a:rPr lang="en-AU" sz="1800" dirty="0"/>
              <a:t>Selective reporting = leaving out unfavourable results</a:t>
            </a:r>
          </a:p>
          <a:p>
            <a:r>
              <a:rPr lang="en-AU" sz="1800" dirty="0"/>
              <a:t>Spin = writing up results in a too favourable light</a:t>
            </a:r>
          </a:p>
          <a:p>
            <a:r>
              <a:rPr lang="en-AU" sz="1800" dirty="0"/>
              <a:t>Salami slicing = publishing one result in multiple papers to boost your metrics</a:t>
            </a:r>
          </a:p>
          <a:p>
            <a:r>
              <a:rPr lang="en-AU" sz="1800" dirty="0"/>
              <a:t>Selective citation = not citing relevant work to look more original</a:t>
            </a:r>
          </a:p>
          <a:p>
            <a:r>
              <a:rPr lang="en-AU" sz="1800" dirty="0" err="1"/>
              <a:t>HARKing</a:t>
            </a:r>
            <a:r>
              <a:rPr lang="en-AU" sz="1800" dirty="0"/>
              <a:t> = pretending the research question was generated in advance rather than being found in exploratory analyses</a:t>
            </a:r>
          </a:p>
        </p:txBody>
      </p:sp>
      <p:sp>
        <p:nvSpPr>
          <p:cNvPr id="4" name="Rectangle 1">
            <a:extLst>
              <a:ext uri="{FF2B5EF4-FFF2-40B4-BE49-F238E27FC236}">
                <a16:creationId xmlns:a16="http://schemas.microsoft.com/office/drawing/2014/main" id="{D7F55641-02D5-BF9E-2ABF-D7FB0100EAE0}"/>
              </a:ext>
            </a:extLst>
          </p:cNvPr>
          <p:cNvSpPr>
            <a:spLocks noChangeArrowheads="1"/>
          </p:cNvSpPr>
          <p:nvPr/>
        </p:nvSpPr>
        <p:spPr bwMode="auto">
          <a:xfrm>
            <a:off x="111760" y="65735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Markus </a:t>
            </a:r>
            <a:r>
              <a:rPr kumimoji="0" lang="en-US" altLang="en-US" sz="1800" b="0" i="0" u="none" strike="noStrike" cap="none" normalizeH="0" baseline="0" dirty="0" err="1">
                <a:ln>
                  <a:noFill/>
                </a:ln>
                <a:solidFill>
                  <a:schemeClr val="tx1"/>
                </a:solidFill>
                <a:effectLst/>
                <a:latin typeface="Arial" panose="020B0604020202020204" pitchFamily="34" charset="0"/>
                <a:hlinkClick r:id="rId3"/>
              </a:rPr>
              <a:t>Spiske</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EF5A11D1-6408-9A08-DCA1-A0B805525383}"/>
              </a:ext>
            </a:extLst>
          </p:cNvPr>
          <p:cNvSpPr txBox="1">
            <a:spLocks/>
          </p:cNvSpPr>
          <p:nvPr/>
        </p:nvSpPr>
        <p:spPr>
          <a:xfrm>
            <a:off x="662354" y="1552640"/>
            <a:ext cx="10515600" cy="234070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b="1" dirty="0">
                <a:latin typeface="KaiTi" panose="02010609060101010101" pitchFamily="49" charset="-122"/>
                <a:ea typeface="KaiTi" panose="02010609060101010101" pitchFamily="49" charset="-122"/>
              </a:rPr>
              <a:t>P</a:t>
            </a:r>
            <a:r>
              <a:rPr lang="ja-JP" altLang="en-US" sz="2400" b="1">
                <a:latin typeface="KaiTi" panose="02010609060101010101" pitchFamily="49" charset="-122"/>
                <a:ea typeface="KaiTi" panose="02010609060101010101" pitchFamily="49" charset="-122"/>
              </a:rPr>
              <a:t>值操纵 </a:t>
            </a:r>
            <a:r>
              <a:rPr lang="en-US" altLang="ja-JP" sz="2400" b="1" dirty="0">
                <a:latin typeface="KaiTi" panose="02010609060101010101" pitchFamily="49" charset="-122"/>
                <a:ea typeface="KaiTi" panose="02010609060101010101" pitchFamily="49" charset="-122"/>
              </a:rPr>
              <a:t>= </a:t>
            </a:r>
            <a:r>
              <a:rPr lang="ja-JP" altLang="en-US" sz="2400" b="1">
                <a:latin typeface="KaiTi" panose="02010609060101010101" pitchFamily="49" charset="-122"/>
                <a:ea typeface="KaiTi" panose="02010609060101010101" pitchFamily="49" charset="-122"/>
              </a:rPr>
              <a:t>重复分析数据，直至获得“显著”结果</a:t>
            </a:r>
          </a:p>
          <a:p>
            <a:r>
              <a:rPr lang="ja-JP" altLang="en-US" sz="2400" b="1">
                <a:latin typeface="KaiTi" panose="02010609060101010101" pitchFamily="49" charset="-122"/>
                <a:ea typeface="KaiTi" panose="02010609060101010101" pitchFamily="49" charset="-122"/>
              </a:rPr>
              <a:t>选择性报告 </a:t>
            </a:r>
            <a:r>
              <a:rPr lang="en-US" altLang="ja-JP" sz="2400" b="1" dirty="0">
                <a:latin typeface="KaiTi" panose="02010609060101010101" pitchFamily="49" charset="-122"/>
                <a:ea typeface="KaiTi" panose="02010609060101010101" pitchFamily="49" charset="-122"/>
              </a:rPr>
              <a:t>= </a:t>
            </a:r>
            <a:r>
              <a:rPr lang="ja-JP" altLang="en-US" sz="2400" b="1">
                <a:latin typeface="KaiTi" panose="02010609060101010101" pitchFamily="49" charset="-122"/>
                <a:ea typeface="KaiTi" panose="02010609060101010101" pitchFamily="49" charset="-122"/>
              </a:rPr>
              <a:t>忽略不利结果</a:t>
            </a:r>
          </a:p>
          <a:p>
            <a:r>
              <a:rPr lang="ja-JP" altLang="en-US" sz="2400" b="1">
                <a:latin typeface="KaiTi" panose="02010609060101010101" pitchFamily="49" charset="-122"/>
                <a:ea typeface="KaiTi" panose="02010609060101010101" pitchFamily="49" charset="-122"/>
              </a:rPr>
              <a:t>歪曲事实 </a:t>
            </a:r>
            <a:r>
              <a:rPr lang="en-US" altLang="ja-JP" sz="2400" b="1" dirty="0">
                <a:latin typeface="KaiTi" panose="02010609060101010101" pitchFamily="49" charset="-122"/>
                <a:ea typeface="KaiTi" panose="02010609060101010101" pitchFamily="49" charset="-122"/>
              </a:rPr>
              <a:t>= </a:t>
            </a:r>
            <a:r>
              <a:rPr lang="ja-JP" altLang="en-US" sz="2400" b="1">
                <a:latin typeface="KaiTi" panose="02010609060101010101" pitchFamily="49" charset="-122"/>
                <a:ea typeface="KaiTi" panose="02010609060101010101" pitchFamily="49" charset="-122"/>
              </a:rPr>
              <a:t>以过于正面的方式撰写结果</a:t>
            </a:r>
          </a:p>
          <a:p>
            <a:r>
              <a:rPr lang="ja-JP" altLang="en-US" sz="2400" b="1">
                <a:latin typeface="KaiTi" panose="02010609060101010101" pitchFamily="49" charset="-122"/>
                <a:ea typeface="KaiTi" panose="02010609060101010101" pitchFamily="49" charset="-122"/>
              </a:rPr>
              <a:t>切香肠 </a:t>
            </a:r>
            <a:r>
              <a:rPr lang="en-US" altLang="ja-JP" sz="2400" b="1" dirty="0">
                <a:latin typeface="KaiTi" panose="02010609060101010101" pitchFamily="49" charset="-122"/>
                <a:ea typeface="KaiTi" panose="02010609060101010101" pitchFamily="49" charset="-122"/>
              </a:rPr>
              <a:t>= </a:t>
            </a:r>
            <a:r>
              <a:rPr lang="ja-JP" altLang="en-US" sz="2400" b="1">
                <a:latin typeface="KaiTi" panose="02010609060101010101" pitchFamily="49" charset="-122"/>
                <a:ea typeface="KaiTi" panose="02010609060101010101" pitchFamily="49" charset="-122"/>
              </a:rPr>
              <a:t>将一个结果发表在多篇论文中，以提高指标</a:t>
            </a:r>
          </a:p>
          <a:p>
            <a:r>
              <a:rPr lang="ja-JP" altLang="en-US" sz="2400" b="1">
                <a:latin typeface="KaiTi" panose="02010609060101010101" pitchFamily="49" charset="-122"/>
                <a:ea typeface="KaiTi" panose="02010609060101010101" pitchFamily="49" charset="-122"/>
              </a:rPr>
              <a:t>选择性引用 </a:t>
            </a:r>
            <a:r>
              <a:rPr lang="en-US" altLang="ja-JP" sz="2400" b="1" dirty="0">
                <a:latin typeface="KaiTi" panose="02010609060101010101" pitchFamily="49" charset="-122"/>
                <a:ea typeface="KaiTi" panose="02010609060101010101" pitchFamily="49" charset="-122"/>
              </a:rPr>
              <a:t>= </a:t>
            </a:r>
            <a:r>
              <a:rPr lang="ja-JP" altLang="en-US" sz="2400" b="1">
                <a:latin typeface="KaiTi" panose="02010609060101010101" pitchFamily="49" charset="-122"/>
                <a:ea typeface="KaiTi" panose="02010609060101010101" pitchFamily="49" charset="-122"/>
              </a:rPr>
              <a:t>不引用相关研究，使其看起来更具原创性</a:t>
            </a:r>
          </a:p>
          <a:p>
            <a:r>
              <a:rPr lang="en-AU" sz="2400" b="1" dirty="0" err="1">
                <a:latin typeface="KaiTi" panose="02010609060101010101" pitchFamily="49" charset="-122"/>
                <a:ea typeface="KaiTi" panose="02010609060101010101" pitchFamily="49" charset="-122"/>
              </a:rPr>
              <a:t>HARKing</a:t>
            </a:r>
            <a:r>
              <a:rPr lang="en-AU" sz="2400" b="1" dirty="0">
                <a:latin typeface="KaiTi" panose="02010609060101010101" pitchFamily="49" charset="-122"/>
                <a:ea typeface="KaiTi" panose="02010609060101010101" pitchFamily="49" charset="-122"/>
              </a:rPr>
              <a:t> = </a:t>
            </a:r>
            <a:r>
              <a:rPr lang="ja-JP" altLang="en-US" sz="2400" b="1">
                <a:latin typeface="KaiTi" panose="02010609060101010101" pitchFamily="49" charset="-122"/>
                <a:ea typeface="KaiTi" panose="02010609060101010101" pitchFamily="49" charset="-122"/>
              </a:rPr>
              <a:t>假装研究问题是预先生成的，而不是在探索性分析中发现的</a:t>
            </a:r>
            <a:endParaRPr lang="en-AU"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768764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2369E-04F4-4AAB-E3AC-BAB98E3FD392}"/>
              </a:ext>
            </a:extLst>
          </p:cNvPr>
          <p:cNvSpPr>
            <a:spLocks noGrp="1"/>
          </p:cNvSpPr>
          <p:nvPr>
            <p:ph idx="1"/>
          </p:nvPr>
        </p:nvSpPr>
        <p:spPr>
          <a:xfrm>
            <a:off x="838200" y="4407877"/>
            <a:ext cx="10515600" cy="1769086"/>
          </a:xfrm>
        </p:spPr>
        <p:txBody>
          <a:bodyPr>
            <a:normAutofit fontScale="55000" lnSpcReduction="20000"/>
          </a:bodyPr>
          <a:lstStyle/>
          <a:p>
            <a:r>
              <a:rPr lang="en-AU" dirty="0"/>
              <a:t>Avoid dichotomous thinking</a:t>
            </a:r>
          </a:p>
          <a:p>
            <a:pPr lvl="1">
              <a:spcAft>
                <a:spcPts val="600"/>
              </a:spcAft>
            </a:pPr>
            <a:r>
              <a:rPr lang="en-AU" dirty="0"/>
              <a:t>P-value below 0.05 – significant </a:t>
            </a:r>
          </a:p>
          <a:p>
            <a:pPr lvl="1">
              <a:spcAft>
                <a:spcPts val="600"/>
              </a:spcAft>
            </a:pPr>
            <a:r>
              <a:rPr lang="en-AU" dirty="0"/>
              <a:t>P-value above 0.05 – non-significant</a:t>
            </a:r>
          </a:p>
          <a:p>
            <a:pPr>
              <a:spcAft>
                <a:spcPts val="600"/>
              </a:spcAft>
            </a:pPr>
            <a:r>
              <a:rPr lang="en-AU" dirty="0"/>
              <a:t>Many papers have:</a:t>
            </a:r>
          </a:p>
          <a:p>
            <a:pPr lvl="1">
              <a:spcAft>
                <a:spcPts val="600"/>
              </a:spcAft>
            </a:pPr>
            <a:r>
              <a:rPr lang="en-AU" dirty="0"/>
              <a:t>Too many hypothesis tests</a:t>
            </a:r>
          </a:p>
          <a:p>
            <a:pPr lvl="1">
              <a:spcAft>
                <a:spcPts val="600"/>
              </a:spcAft>
            </a:pPr>
            <a:r>
              <a:rPr lang="en-AU" dirty="0"/>
              <a:t>Too much emphasis on p-values</a:t>
            </a:r>
          </a:p>
        </p:txBody>
      </p:sp>
      <p:sp>
        <p:nvSpPr>
          <p:cNvPr id="2" name="Title 1">
            <a:extLst>
              <a:ext uri="{FF2B5EF4-FFF2-40B4-BE49-F238E27FC236}">
                <a16:creationId xmlns:a16="http://schemas.microsoft.com/office/drawing/2014/main" id="{1CCFE012-0877-99B6-6C8D-0F8A54240B8E}"/>
              </a:ext>
            </a:extLst>
          </p:cNvPr>
          <p:cNvSpPr>
            <a:spLocks noGrp="1"/>
          </p:cNvSpPr>
          <p:nvPr>
            <p:ph type="title"/>
          </p:nvPr>
        </p:nvSpPr>
        <p:spPr>
          <a:xfrm>
            <a:off x="874186" y="229232"/>
            <a:ext cx="10515600" cy="1325563"/>
          </a:xfrm>
        </p:spPr>
        <p:txBody>
          <a:bodyPr>
            <a:noAutofit/>
          </a:bodyPr>
          <a:lstStyle/>
          <a:p>
            <a:r>
              <a:rPr lang="en-AU" sz="2800" dirty="0"/>
              <a:t>Rule 7. Be cautious with interpretations of statistical significance</a:t>
            </a:r>
            <a:br>
              <a:rPr lang="en-AU" sz="2800" dirty="0"/>
            </a:br>
            <a:r>
              <a:rPr lang="en-AU" sz="2800" dirty="0" err="1">
                <a:latin typeface="KaiTi" panose="02010609060101010101" pitchFamily="49" charset="-122"/>
                <a:ea typeface="KaiTi" panose="02010609060101010101" pitchFamily="49" charset="-122"/>
              </a:rPr>
              <a:t>规则</a:t>
            </a:r>
            <a:r>
              <a:rPr lang="zh-CN" altLang="en-US" sz="2800" dirty="0">
                <a:latin typeface="KaiTi" panose="02010609060101010101" pitchFamily="49" charset="-122"/>
                <a:ea typeface="KaiTi" panose="02010609060101010101" pitchFamily="49" charset="-122"/>
              </a:rPr>
              <a:t> </a:t>
            </a:r>
            <a:r>
              <a:rPr lang="en-US" altLang="ja-JP" sz="2800" b="1" dirty="0">
                <a:latin typeface="KaiTi" panose="02010609060101010101" pitchFamily="49" charset="-122"/>
                <a:ea typeface="KaiTi" panose="02010609060101010101" pitchFamily="49" charset="-122"/>
              </a:rPr>
              <a:t>7. </a:t>
            </a:r>
            <a:r>
              <a:rPr lang="ja-JP" altLang="en-US" sz="2800" b="1">
                <a:latin typeface="KaiTi" panose="02010609060101010101" pitchFamily="49" charset="-122"/>
                <a:ea typeface="KaiTi" panose="02010609060101010101" pitchFamily="49" charset="-122"/>
              </a:rPr>
              <a:t>谨慎解读统计显著性</a:t>
            </a:r>
            <a:endParaRPr lang="en-AU" sz="2800" dirty="0"/>
          </a:p>
        </p:txBody>
      </p:sp>
      <p:pic>
        <p:nvPicPr>
          <p:cNvPr id="5" name="Graphic 4" descr="Sunglasses face outline with solid fill">
            <a:extLst>
              <a:ext uri="{FF2B5EF4-FFF2-40B4-BE49-F238E27FC236}">
                <a16:creationId xmlns:a16="http://schemas.microsoft.com/office/drawing/2014/main" id="{6D14FFE3-2085-D2C3-76FD-D7F5ACE2DE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9582" y="4407877"/>
            <a:ext cx="436048" cy="436048"/>
          </a:xfrm>
          <a:prstGeom prst="rect">
            <a:avLst/>
          </a:prstGeom>
        </p:spPr>
      </p:pic>
      <p:pic>
        <p:nvPicPr>
          <p:cNvPr id="7" name="Graphic 6" descr="Loudly crying face outline outline">
            <a:extLst>
              <a:ext uri="{FF2B5EF4-FFF2-40B4-BE49-F238E27FC236}">
                <a16:creationId xmlns:a16="http://schemas.microsoft.com/office/drawing/2014/main" id="{8BF691ED-DA0F-F4E1-DF4B-377DD6956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5630" y="4817529"/>
            <a:ext cx="461943" cy="461943"/>
          </a:xfrm>
          <a:prstGeom prst="rect">
            <a:avLst/>
          </a:prstGeom>
        </p:spPr>
      </p:pic>
      <p:sp>
        <p:nvSpPr>
          <p:cNvPr id="4" name="Content Placeholder 2">
            <a:extLst>
              <a:ext uri="{FF2B5EF4-FFF2-40B4-BE49-F238E27FC236}">
                <a16:creationId xmlns:a16="http://schemas.microsoft.com/office/drawing/2014/main" id="{2CA3AE3B-FA08-5429-ECFA-CBB8E4970C4E}"/>
              </a:ext>
            </a:extLst>
          </p:cNvPr>
          <p:cNvSpPr txBox="1">
            <a:spLocks/>
          </p:cNvSpPr>
          <p:nvPr/>
        </p:nvSpPr>
        <p:spPr>
          <a:xfrm>
            <a:off x="859983" y="1768782"/>
            <a:ext cx="10515600" cy="24251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b="1">
                <a:latin typeface="KaiTi" panose="02010609060101010101" pitchFamily="49" charset="-122"/>
                <a:ea typeface="KaiTi" panose="02010609060101010101" pitchFamily="49" charset="-122"/>
              </a:rPr>
              <a:t>避免二分法思维</a:t>
            </a:r>
          </a:p>
          <a:p>
            <a:pPr marL="454025" indent="-222250"/>
            <a:r>
              <a:rPr lang="en-AU" sz="1800" b="1" dirty="0">
                <a:latin typeface="KaiTi" panose="02010609060101010101" pitchFamily="49" charset="-122"/>
                <a:ea typeface="KaiTi" panose="02010609060101010101" pitchFamily="49" charset="-122"/>
              </a:rPr>
              <a:t>P</a:t>
            </a:r>
            <a:r>
              <a:rPr lang="ja-JP" altLang="en-US" sz="1800" b="1">
                <a:latin typeface="KaiTi" panose="02010609060101010101" pitchFamily="49" charset="-122"/>
                <a:ea typeface="KaiTi" panose="02010609060101010101" pitchFamily="49" charset="-122"/>
              </a:rPr>
              <a:t>值低于</a:t>
            </a:r>
            <a:r>
              <a:rPr lang="en-US" altLang="ja-JP" sz="1800" b="1" dirty="0">
                <a:latin typeface="KaiTi" panose="02010609060101010101" pitchFamily="49" charset="-122"/>
                <a:ea typeface="KaiTi" panose="02010609060101010101" pitchFamily="49" charset="-122"/>
              </a:rPr>
              <a:t>0.05 – </a:t>
            </a:r>
            <a:r>
              <a:rPr lang="ja-JP" altLang="en-US" sz="1800" b="1">
                <a:latin typeface="KaiTi" panose="02010609060101010101" pitchFamily="49" charset="-122"/>
                <a:ea typeface="KaiTi" panose="02010609060101010101" pitchFamily="49" charset="-122"/>
              </a:rPr>
              <a:t>显著</a:t>
            </a:r>
          </a:p>
          <a:p>
            <a:pPr marL="454025" indent="-222250"/>
            <a:r>
              <a:rPr lang="en-AU" sz="1800" b="1" dirty="0">
                <a:latin typeface="KaiTi" panose="02010609060101010101" pitchFamily="49" charset="-122"/>
                <a:ea typeface="KaiTi" panose="02010609060101010101" pitchFamily="49" charset="-122"/>
              </a:rPr>
              <a:t>P</a:t>
            </a:r>
            <a:r>
              <a:rPr lang="ja-JP" altLang="en-US" sz="1800" b="1">
                <a:latin typeface="KaiTi" panose="02010609060101010101" pitchFamily="49" charset="-122"/>
                <a:ea typeface="KaiTi" panose="02010609060101010101" pitchFamily="49" charset="-122"/>
              </a:rPr>
              <a:t>值高于</a:t>
            </a:r>
            <a:r>
              <a:rPr lang="en-US" altLang="ja-JP" sz="1800" b="1" dirty="0">
                <a:latin typeface="KaiTi" panose="02010609060101010101" pitchFamily="49" charset="-122"/>
                <a:ea typeface="KaiTi" panose="02010609060101010101" pitchFamily="49" charset="-122"/>
              </a:rPr>
              <a:t>0.05 – </a:t>
            </a:r>
            <a:r>
              <a:rPr lang="ja-JP" altLang="en-US" sz="1800" b="1">
                <a:latin typeface="KaiTi" panose="02010609060101010101" pitchFamily="49" charset="-122"/>
                <a:ea typeface="KaiTi" panose="02010609060101010101" pitchFamily="49" charset="-122"/>
              </a:rPr>
              <a:t>不显著</a:t>
            </a:r>
          </a:p>
          <a:p>
            <a:r>
              <a:rPr lang="ja-JP" altLang="en-US" sz="1800" b="1">
                <a:latin typeface="KaiTi" panose="02010609060101010101" pitchFamily="49" charset="-122"/>
                <a:ea typeface="KaiTi" panose="02010609060101010101" pitchFamily="49" charset="-122"/>
              </a:rPr>
              <a:t>许多论文存在：</a:t>
            </a:r>
          </a:p>
          <a:p>
            <a:pPr marL="534988" indent="-349250"/>
            <a:r>
              <a:rPr lang="ja-JP" altLang="en-US" sz="1800" b="1">
                <a:latin typeface="KaiTi" panose="02010609060101010101" pitchFamily="49" charset="-122"/>
                <a:ea typeface="KaiTi" panose="02010609060101010101" pitchFamily="49" charset="-122"/>
              </a:rPr>
              <a:t>假设检验过多</a:t>
            </a:r>
          </a:p>
          <a:p>
            <a:pPr marL="534988" indent="-349250"/>
            <a:r>
              <a:rPr lang="ja-JP" altLang="en-US" sz="1800" b="1">
                <a:latin typeface="KaiTi" panose="02010609060101010101" pitchFamily="49" charset="-122"/>
                <a:ea typeface="KaiTi" panose="02010609060101010101" pitchFamily="49" charset="-122"/>
              </a:rPr>
              <a:t>过分强调</a:t>
            </a:r>
            <a:r>
              <a:rPr lang="en-AU" sz="1800" b="1" dirty="0">
                <a:latin typeface="KaiTi" panose="02010609060101010101" pitchFamily="49" charset="-122"/>
                <a:ea typeface="KaiTi" panose="02010609060101010101" pitchFamily="49" charset="-122"/>
              </a:rPr>
              <a:t>P</a:t>
            </a:r>
            <a:r>
              <a:rPr lang="ja-JP" altLang="en-US" sz="1800" b="1">
                <a:latin typeface="KaiTi" panose="02010609060101010101" pitchFamily="49" charset="-122"/>
                <a:ea typeface="KaiTi" panose="02010609060101010101" pitchFamily="49" charset="-122"/>
              </a:rPr>
              <a:t>值</a:t>
            </a:r>
            <a:endParaRPr lang="en-AU" sz="1800" b="1" dirty="0">
              <a:latin typeface="KaiTi" panose="02010609060101010101" pitchFamily="49" charset="-122"/>
              <a:ea typeface="KaiTi" panose="02010609060101010101" pitchFamily="49" charset="-122"/>
            </a:endParaRPr>
          </a:p>
        </p:txBody>
      </p:sp>
      <p:pic>
        <p:nvPicPr>
          <p:cNvPr id="6" name="Graphic 5" descr="Sunglasses face outline with solid fill">
            <a:extLst>
              <a:ext uri="{FF2B5EF4-FFF2-40B4-BE49-F238E27FC236}">
                <a16:creationId xmlns:a16="http://schemas.microsoft.com/office/drawing/2014/main" id="{77D511E7-7EA7-E7E9-1A1E-709A60B91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71558" y="2106698"/>
            <a:ext cx="436048" cy="436048"/>
          </a:xfrm>
          <a:prstGeom prst="rect">
            <a:avLst/>
          </a:prstGeom>
        </p:spPr>
      </p:pic>
      <p:pic>
        <p:nvPicPr>
          <p:cNvPr id="8" name="Graphic 7" descr="Loudly crying face outline outline">
            <a:extLst>
              <a:ext uri="{FF2B5EF4-FFF2-40B4-BE49-F238E27FC236}">
                <a16:creationId xmlns:a16="http://schemas.microsoft.com/office/drawing/2014/main" id="{BA875249-8DD9-05B0-A53E-6F65BC77A6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9582" y="2418769"/>
            <a:ext cx="461943" cy="461943"/>
          </a:xfrm>
          <a:prstGeom prst="rect">
            <a:avLst/>
          </a:prstGeom>
        </p:spPr>
      </p:pic>
    </p:spTree>
    <p:extLst>
      <p:ext uri="{BB962C8B-B14F-4D97-AF65-F5344CB8AC3E}">
        <p14:creationId xmlns:p14="http://schemas.microsoft.com/office/powerpoint/2010/main" val="266528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A7BE6-4333-1272-63BB-2E60E619DB8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B4133-2405-EE7B-46AF-871550205172}"/>
              </a:ext>
            </a:extLst>
          </p:cNvPr>
          <p:cNvSpPr>
            <a:spLocks noGrp="1"/>
          </p:cNvSpPr>
          <p:nvPr>
            <p:ph idx="1"/>
          </p:nvPr>
        </p:nvSpPr>
        <p:spPr>
          <a:xfrm>
            <a:off x="294503" y="5886590"/>
            <a:ext cx="10515600" cy="538162"/>
          </a:xfrm>
        </p:spPr>
        <p:txBody>
          <a:bodyPr>
            <a:normAutofit/>
          </a:bodyPr>
          <a:lstStyle/>
          <a:p>
            <a:r>
              <a:rPr lang="en-AU" dirty="0"/>
              <a:t>Judge p-values on a sliding scale and in context</a:t>
            </a:r>
          </a:p>
        </p:txBody>
      </p:sp>
      <p:sp>
        <p:nvSpPr>
          <p:cNvPr id="2" name="Title 1">
            <a:extLst>
              <a:ext uri="{FF2B5EF4-FFF2-40B4-BE49-F238E27FC236}">
                <a16:creationId xmlns:a16="http://schemas.microsoft.com/office/drawing/2014/main" id="{640BAC10-855B-D028-7EA6-EDABF60B1A4B}"/>
              </a:ext>
            </a:extLst>
          </p:cNvPr>
          <p:cNvSpPr>
            <a:spLocks noGrp="1"/>
          </p:cNvSpPr>
          <p:nvPr>
            <p:ph type="title"/>
          </p:nvPr>
        </p:nvSpPr>
        <p:spPr>
          <a:xfrm>
            <a:off x="838200" y="142418"/>
            <a:ext cx="10515600" cy="1325563"/>
          </a:xfrm>
        </p:spPr>
        <p:txBody>
          <a:bodyPr>
            <a:noAutofit/>
          </a:bodyPr>
          <a:lstStyle/>
          <a:p>
            <a:r>
              <a:rPr lang="en-AU" sz="2800" dirty="0"/>
              <a:t>Rule 7. Be cautious with interpretations of statistical significance</a:t>
            </a:r>
            <a:br>
              <a:rPr lang="en-AU" sz="2800" dirty="0"/>
            </a:br>
            <a:r>
              <a:rPr lang="en-AU" sz="2800" dirty="0" err="1">
                <a:latin typeface="KaiTi" panose="02010609060101010101" pitchFamily="49" charset="-122"/>
                <a:ea typeface="KaiTi" panose="02010609060101010101" pitchFamily="49" charset="-122"/>
              </a:rPr>
              <a:t>规则</a:t>
            </a:r>
            <a:r>
              <a:rPr lang="zh-CN" altLang="en-US" sz="2800" dirty="0">
                <a:latin typeface="KaiTi" panose="02010609060101010101" pitchFamily="49" charset="-122"/>
                <a:ea typeface="KaiTi" panose="02010609060101010101" pitchFamily="49" charset="-122"/>
              </a:rPr>
              <a:t> </a:t>
            </a:r>
            <a:r>
              <a:rPr lang="en-US" altLang="ja-JP" sz="2800" b="1" dirty="0">
                <a:latin typeface="KaiTi" panose="02010609060101010101" pitchFamily="49" charset="-122"/>
                <a:ea typeface="KaiTi" panose="02010609060101010101" pitchFamily="49" charset="-122"/>
              </a:rPr>
              <a:t>7. </a:t>
            </a:r>
            <a:r>
              <a:rPr lang="ja-JP" altLang="en-US" sz="2800" b="1">
                <a:latin typeface="KaiTi" panose="02010609060101010101" pitchFamily="49" charset="-122"/>
                <a:ea typeface="KaiTi" panose="02010609060101010101" pitchFamily="49" charset="-122"/>
              </a:rPr>
              <a:t>谨慎解读统计显著性</a:t>
            </a:r>
            <a:br>
              <a:rPr lang="en-AU" sz="2800" dirty="0"/>
            </a:br>
            <a:endParaRPr lang="en-AU" sz="2800" dirty="0"/>
          </a:p>
        </p:txBody>
      </p:sp>
      <p:sp>
        <p:nvSpPr>
          <p:cNvPr id="6" name="TextBox 5">
            <a:extLst>
              <a:ext uri="{FF2B5EF4-FFF2-40B4-BE49-F238E27FC236}">
                <a16:creationId xmlns:a16="http://schemas.microsoft.com/office/drawing/2014/main" id="{D1CFBABA-1A26-2512-44A7-06B450D7F685}"/>
              </a:ext>
            </a:extLst>
          </p:cNvPr>
          <p:cNvSpPr txBox="1"/>
          <p:nvPr/>
        </p:nvSpPr>
        <p:spPr>
          <a:xfrm>
            <a:off x="0" y="6424752"/>
            <a:ext cx="6096000" cy="369332"/>
          </a:xfrm>
          <a:prstGeom prst="rect">
            <a:avLst/>
          </a:prstGeom>
          <a:noFill/>
        </p:spPr>
        <p:txBody>
          <a:bodyPr wrap="square">
            <a:spAutoFit/>
          </a:bodyPr>
          <a:lstStyle/>
          <a:p>
            <a:r>
              <a:rPr lang="en-AU" b="0" i="0" dirty="0">
                <a:solidFill>
                  <a:srgbClr val="333333"/>
                </a:solidFill>
                <a:effectLst/>
                <a:latin typeface="interfaceregular"/>
              </a:rPr>
              <a:t> </a:t>
            </a:r>
            <a:r>
              <a:rPr lang="en-AU" b="0" i="0" dirty="0" err="1">
                <a:solidFill>
                  <a:srgbClr val="333333"/>
                </a:solidFill>
                <a:effectLst/>
                <a:latin typeface="interfaceregular"/>
              </a:rPr>
              <a:t>doi</a:t>
            </a:r>
            <a:r>
              <a:rPr lang="en-AU" b="0" i="0" dirty="0">
                <a:solidFill>
                  <a:srgbClr val="333333"/>
                </a:solidFill>
                <a:effectLst/>
                <a:latin typeface="interfaceregular"/>
              </a:rPr>
              <a:t>: </a:t>
            </a:r>
            <a:r>
              <a:rPr lang="en-AU" b="0" i="0" u="none" strike="noStrike" dirty="0">
                <a:solidFill>
                  <a:srgbClr val="2A6EBB"/>
                </a:solidFill>
                <a:effectLst/>
                <a:latin typeface="inherit"/>
                <a:hlinkClick r:id="rId3"/>
              </a:rPr>
              <a:t>https://doi.org/10.1136/bmj.322.7280.226</a:t>
            </a:r>
            <a:r>
              <a:rPr lang="en-AU" b="0" i="0" dirty="0">
                <a:solidFill>
                  <a:srgbClr val="333333"/>
                </a:solidFill>
                <a:effectLst/>
                <a:latin typeface="interfaceregular"/>
              </a:rPr>
              <a:t> </a:t>
            </a:r>
            <a:r>
              <a:rPr lang="en-AU" b="0" i="0" dirty="0">
                <a:solidFill>
                  <a:srgbClr val="555555"/>
                </a:solidFill>
                <a:effectLst/>
                <a:latin typeface="interfaceregular"/>
              </a:rPr>
              <a:t>(</a:t>
            </a:r>
            <a:endParaRPr lang="en-AU" dirty="0"/>
          </a:p>
        </p:txBody>
      </p:sp>
      <p:pic>
        <p:nvPicPr>
          <p:cNvPr id="8" name="Picture 7">
            <a:extLst>
              <a:ext uri="{FF2B5EF4-FFF2-40B4-BE49-F238E27FC236}">
                <a16:creationId xmlns:a16="http://schemas.microsoft.com/office/drawing/2014/main" id="{2162E41F-F846-5371-D626-72A6C0B314C1}"/>
              </a:ext>
            </a:extLst>
          </p:cNvPr>
          <p:cNvPicPr>
            <a:picLocks noChangeAspect="1"/>
          </p:cNvPicPr>
          <p:nvPr/>
        </p:nvPicPr>
        <p:blipFill>
          <a:blip r:embed="rId4"/>
          <a:stretch>
            <a:fillRect/>
          </a:stretch>
        </p:blipFill>
        <p:spPr>
          <a:xfrm>
            <a:off x="1757680" y="1174532"/>
            <a:ext cx="8056751" cy="4487862"/>
          </a:xfrm>
          <a:prstGeom prst="rect">
            <a:avLst/>
          </a:prstGeom>
        </p:spPr>
      </p:pic>
      <p:sp>
        <p:nvSpPr>
          <p:cNvPr id="4" name="TextBox 3">
            <a:extLst>
              <a:ext uri="{FF2B5EF4-FFF2-40B4-BE49-F238E27FC236}">
                <a16:creationId xmlns:a16="http://schemas.microsoft.com/office/drawing/2014/main" id="{EB782FFD-3132-9BA7-50CE-0E0E33C48C31}"/>
              </a:ext>
            </a:extLst>
          </p:cNvPr>
          <p:cNvSpPr txBox="1"/>
          <p:nvPr/>
        </p:nvSpPr>
        <p:spPr>
          <a:xfrm>
            <a:off x="4712676" y="3872306"/>
            <a:ext cx="3549370" cy="369332"/>
          </a:xfrm>
          <a:prstGeom prst="rect">
            <a:avLst/>
          </a:prstGeom>
          <a:noFill/>
        </p:spPr>
        <p:txBody>
          <a:bodyPr wrap="none" rtlCol="0">
            <a:spAutoFit/>
          </a:bodyPr>
          <a:lstStyle/>
          <a:p>
            <a:r>
              <a:rPr lang="ja-JP" altLang="en-US">
                <a:solidFill>
                  <a:schemeClr val="bg1"/>
                </a:solidFill>
                <a:latin typeface="KaiTi" panose="02010609060101010101" pitchFamily="49" charset="-122"/>
                <a:ea typeface="KaiTi" panose="02010609060101010101" pitchFamily="49" charset="-122"/>
              </a:rPr>
              <a:t>反对零假设的证据增加，</a:t>
            </a:r>
            <a:r>
              <a:rPr lang="en-AU" dirty="0">
                <a:solidFill>
                  <a:schemeClr val="bg1"/>
                </a:solidFill>
                <a:latin typeface="KaiTi" panose="02010609060101010101" pitchFamily="49" charset="-122"/>
                <a:ea typeface="KaiTi" panose="02010609060101010101" pitchFamily="49" charset="-122"/>
              </a:rPr>
              <a:t>P</a:t>
            </a:r>
            <a:r>
              <a:rPr lang="ja-JP" altLang="en-US">
                <a:solidFill>
                  <a:schemeClr val="bg1"/>
                </a:solidFill>
                <a:latin typeface="KaiTi" panose="02010609060101010101" pitchFamily="49" charset="-122"/>
                <a:ea typeface="KaiTi" panose="02010609060101010101" pitchFamily="49" charset="-122"/>
              </a:rPr>
              <a:t>值降低</a:t>
            </a:r>
          </a:p>
        </p:txBody>
      </p:sp>
      <p:sp>
        <p:nvSpPr>
          <p:cNvPr id="7" name="TextBox 6">
            <a:extLst>
              <a:ext uri="{FF2B5EF4-FFF2-40B4-BE49-F238E27FC236}">
                <a16:creationId xmlns:a16="http://schemas.microsoft.com/office/drawing/2014/main" id="{B99ABE3E-EAEB-065D-0521-77C4E34B9044}"/>
              </a:ext>
            </a:extLst>
          </p:cNvPr>
          <p:cNvSpPr txBox="1"/>
          <p:nvPr/>
        </p:nvSpPr>
        <p:spPr>
          <a:xfrm>
            <a:off x="5061541" y="5219002"/>
            <a:ext cx="2851639" cy="369332"/>
          </a:xfrm>
          <a:prstGeom prst="rect">
            <a:avLst/>
          </a:prstGeom>
          <a:noFill/>
        </p:spPr>
        <p:txBody>
          <a:bodyPr wrap="square">
            <a:spAutoFit/>
          </a:bodyPr>
          <a:lstStyle/>
          <a:p>
            <a:r>
              <a:rPr lang="en-AU" b="1" dirty="0" err="1">
                <a:solidFill>
                  <a:schemeClr val="bg1"/>
                </a:solidFill>
                <a:latin typeface="KaiTi" panose="02010609060101010101" pitchFamily="49" charset="-122"/>
                <a:ea typeface="KaiTi" panose="02010609060101010101" pitchFamily="49" charset="-122"/>
              </a:rPr>
              <a:t>反对零假设的证据有力</a:t>
            </a:r>
            <a:endParaRPr lang="en-AU" b="1" dirty="0">
              <a:solidFill>
                <a:schemeClr val="bg1"/>
              </a:solidFill>
              <a:latin typeface="KaiTi" panose="02010609060101010101" pitchFamily="49" charset="-122"/>
              <a:ea typeface="KaiTi" panose="02010609060101010101" pitchFamily="49" charset="-122"/>
            </a:endParaRPr>
          </a:p>
        </p:txBody>
      </p:sp>
      <p:sp>
        <p:nvSpPr>
          <p:cNvPr id="10" name="TextBox 9">
            <a:extLst>
              <a:ext uri="{FF2B5EF4-FFF2-40B4-BE49-F238E27FC236}">
                <a16:creationId xmlns:a16="http://schemas.microsoft.com/office/drawing/2014/main" id="{B1B0CBF0-EA73-9BA7-EA98-8A281E31F478}"/>
              </a:ext>
            </a:extLst>
          </p:cNvPr>
          <p:cNvSpPr txBox="1"/>
          <p:nvPr/>
        </p:nvSpPr>
        <p:spPr>
          <a:xfrm>
            <a:off x="5397011" y="2247031"/>
            <a:ext cx="2980592" cy="369332"/>
          </a:xfrm>
          <a:prstGeom prst="rect">
            <a:avLst/>
          </a:prstGeom>
          <a:noFill/>
        </p:spPr>
        <p:txBody>
          <a:bodyPr wrap="square">
            <a:spAutoFit/>
          </a:bodyPr>
          <a:lstStyle/>
          <a:p>
            <a:r>
              <a:rPr lang="en-AU" b="1" dirty="0" err="1">
                <a:latin typeface="KaiTi" panose="02010609060101010101" pitchFamily="49" charset="-122"/>
                <a:ea typeface="KaiTi" panose="02010609060101010101" pitchFamily="49" charset="-122"/>
              </a:rPr>
              <a:t>反对零假设的证据薄弱</a:t>
            </a:r>
            <a:endParaRPr lang="en-AU" b="1" dirty="0">
              <a:latin typeface="KaiTi" panose="02010609060101010101" pitchFamily="49" charset="-122"/>
              <a:ea typeface="KaiTi" panose="02010609060101010101" pitchFamily="49" charset="-122"/>
            </a:endParaRPr>
          </a:p>
        </p:txBody>
      </p:sp>
      <p:sp>
        <p:nvSpPr>
          <p:cNvPr id="11" name="TextBox 10">
            <a:extLst>
              <a:ext uri="{FF2B5EF4-FFF2-40B4-BE49-F238E27FC236}">
                <a16:creationId xmlns:a16="http://schemas.microsoft.com/office/drawing/2014/main" id="{A3D11D8F-8A46-BC85-8594-CC92624168B3}"/>
              </a:ext>
            </a:extLst>
          </p:cNvPr>
          <p:cNvSpPr txBox="1"/>
          <p:nvPr/>
        </p:nvSpPr>
        <p:spPr>
          <a:xfrm>
            <a:off x="5265876" y="6276631"/>
            <a:ext cx="4548555" cy="369332"/>
          </a:xfrm>
          <a:prstGeom prst="rect">
            <a:avLst/>
          </a:prstGeom>
          <a:noFill/>
        </p:spPr>
        <p:txBody>
          <a:bodyPr wrap="square">
            <a:spAutoFit/>
          </a:bodyPr>
          <a:lstStyle/>
          <a:p>
            <a:r>
              <a:rPr lang="ja-JP" altLang="en-US" b="1">
                <a:latin typeface="KaiTi" panose="02010609060101010101" pitchFamily="49" charset="-122"/>
                <a:ea typeface="KaiTi" panose="02010609060101010101" pitchFamily="49" charset="-122"/>
              </a:rPr>
              <a:t>根据滑动比例和上下文判断</a:t>
            </a:r>
            <a:r>
              <a:rPr lang="en-AU" b="1" dirty="0" err="1">
                <a:latin typeface="KaiTi" panose="02010609060101010101" pitchFamily="49" charset="-122"/>
                <a:ea typeface="KaiTi" panose="02010609060101010101" pitchFamily="49" charset="-122"/>
              </a:rPr>
              <a:t>p值</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80327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B478-1A9E-4BE0-32B8-3E1452068481}"/>
              </a:ext>
            </a:extLst>
          </p:cNvPr>
          <p:cNvSpPr>
            <a:spLocks noGrp="1"/>
          </p:cNvSpPr>
          <p:nvPr>
            <p:ph type="title"/>
          </p:nvPr>
        </p:nvSpPr>
        <p:spPr/>
        <p:txBody>
          <a:bodyPr>
            <a:normAutofit/>
          </a:bodyPr>
          <a:lstStyle/>
          <a:p>
            <a:r>
              <a:rPr lang="en-AU" sz="3200" dirty="0"/>
              <a:t>Rule 8. Make your research open</a:t>
            </a:r>
            <a:br>
              <a:rPr lang="en-AU" dirty="0"/>
            </a:br>
            <a:r>
              <a:rPr lang="en-US" sz="4000" b="1" dirty="0">
                <a:latin typeface="KaiTi" panose="02010609060101010101" pitchFamily="49" charset="-122"/>
                <a:ea typeface="KaiTi" panose="02010609060101010101" pitchFamily="49" charset="-122"/>
              </a:rPr>
              <a:t>规则</a:t>
            </a:r>
            <a:r>
              <a:rPr lang="en-US" altLang="zh-CN" sz="4000" b="1" dirty="0">
                <a:latin typeface="KaiTi" panose="02010609060101010101" pitchFamily="49" charset="-122"/>
                <a:ea typeface="KaiTi" panose="02010609060101010101" pitchFamily="49" charset="-122"/>
              </a:rPr>
              <a:t>8</a:t>
            </a:r>
            <a:r>
              <a:rPr lang="en-US" altLang="ja-JP" sz="3600" b="1" dirty="0">
                <a:latin typeface="KaiTi" panose="02010609060101010101" pitchFamily="49" charset="-122"/>
                <a:ea typeface="KaiTi" panose="02010609060101010101" pitchFamily="49" charset="-122"/>
              </a:rPr>
              <a:t>.</a:t>
            </a:r>
            <a:r>
              <a:rPr lang="en-US" altLang="ja-JP" sz="4000" b="1" dirty="0">
                <a:latin typeface="KaiTi" panose="02010609060101010101" pitchFamily="49" charset="-122"/>
                <a:ea typeface="KaiTi" panose="02010609060101010101" pitchFamily="49" charset="-122"/>
              </a:rPr>
              <a:t> </a:t>
            </a:r>
            <a:r>
              <a:rPr lang="ja-JP" altLang="en-US" sz="4000" b="1">
                <a:latin typeface="KaiTi" panose="02010609060101010101" pitchFamily="49" charset="-122"/>
                <a:ea typeface="KaiTi" panose="02010609060101010101" pitchFamily="49" charset="-122"/>
              </a:rPr>
              <a:t>公开开放您的研究</a:t>
            </a:r>
            <a:endParaRPr lang="en-AU" dirty="0"/>
          </a:p>
        </p:txBody>
      </p:sp>
      <p:sp>
        <p:nvSpPr>
          <p:cNvPr id="3" name="Content Placeholder 2">
            <a:extLst>
              <a:ext uri="{FF2B5EF4-FFF2-40B4-BE49-F238E27FC236}">
                <a16:creationId xmlns:a16="http://schemas.microsoft.com/office/drawing/2014/main" id="{035E11A2-AA96-EF01-57E8-FEB5A1EB91A9}"/>
              </a:ext>
            </a:extLst>
          </p:cNvPr>
          <p:cNvSpPr>
            <a:spLocks noGrp="1"/>
          </p:cNvSpPr>
          <p:nvPr>
            <p:ph idx="1"/>
          </p:nvPr>
        </p:nvSpPr>
        <p:spPr>
          <a:xfrm>
            <a:off x="838200" y="4060640"/>
            <a:ext cx="10515600" cy="1581517"/>
          </a:xfrm>
        </p:spPr>
        <p:txBody>
          <a:bodyPr>
            <a:normAutofit fontScale="85000" lnSpcReduction="20000"/>
          </a:bodyPr>
          <a:lstStyle/>
          <a:p>
            <a:r>
              <a:rPr lang="en-AU" dirty="0"/>
              <a:t>Open research is more credible and increases the value of research</a:t>
            </a:r>
          </a:p>
          <a:p>
            <a:r>
              <a:rPr lang="en-AU" dirty="0"/>
              <a:t>More scrutiny is a good thing</a:t>
            </a:r>
          </a:p>
          <a:p>
            <a:r>
              <a:rPr lang="en-AU" dirty="0"/>
              <a:t>Allows others to build on your work</a:t>
            </a:r>
          </a:p>
          <a:p>
            <a:r>
              <a:rPr lang="en-AU" dirty="0"/>
              <a:t>Share code on GitHub; really useful for you</a:t>
            </a:r>
          </a:p>
        </p:txBody>
      </p:sp>
      <p:sp>
        <p:nvSpPr>
          <p:cNvPr id="4" name="Rectangle 1">
            <a:extLst>
              <a:ext uri="{FF2B5EF4-FFF2-40B4-BE49-F238E27FC236}">
                <a16:creationId xmlns:a16="http://schemas.microsoft.com/office/drawing/2014/main" id="{3479D74C-3157-8D0A-79DB-928E4EA7AEE3}"/>
              </a:ext>
            </a:extLst>
          </p:cNvPr>
          <p:cNvSpPr>
            <a:spLocks noChangeArrowheads="1"/>
          </p:cNvSpPr>
          <p:nvPr/>
        </p:nvSpPr>
        <p:spPr bwMode="auto">
          <a:xfrm>
            <a:off x="259492" y="63637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Jan Tinneberg</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FDF266EA-484E-3423-71E1-EC94093A176B}"/>
              </a:ext>
            </a:extLst>
          </p:cNvPr>
          <p:cNvSpPr txBox="1">
            <a:spLocks/>
          </p:cNvSpPr>
          <p:nvPr/>
        </p:nvSpPr>
        <p:spPr>
          <a:xfrm>
            <a:off x="978877" y="1654933"/>
            <a:ext cx="7789984" cy="1581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开放的研究更可信，也提升了研究的价值</a:t>
            </a:r>
          </a:p>
          <a:p>
            <a:r>
              <a:rPr lang="ja-JP" altLang="en-US" b="1">
                <a:latin typeface="KaiTi" panose="02010609060101010101" pitchFamily="49" charset="-122"/>
                <a:ea typeface="KaiTi" panose="02010609060101010101" pitchFamily="49" charset="-122"/>
              </a:rPr>
              <a:t>更多审查是好事</a:t>
            </a:r>
          </a:p>
          <a:p>
            <a:r>
              <a:rPr lang="ja-JP" altLang="en-US" b="1">
                <a:latin typeface="KaiTi" panose="02010609060101010101" pitchFamily="49" charset="-122"/>
                <a:ea typeface="KaiTi" panose="02010609060101010101" pitchFamily="49" charset="-122"/>
              </a:rPr>
              <a:t>允许他人以你的工作为基础</a:t>
            </a:r>
          </a:p>
          <a:p>
            <a:r>
              <a:rPr lang="ja-JP" altLang="en-US" b="1">
                <a:latin typeface="KaiTi" panose="02010609060101010101" pitchFamily="49" charset="-122"/>
                <a:ea typeface="KaiTi" panose="02010609060101010101" pitchFamily="49" charset="-122"/>
              </a:rPr>
              <a:t>在 </a:t>
            </a:r>
            <a:r>
              <a:rPr lang="en-AU" b="1" dirty="0">
                <a:latin typeface="KaiTi" panose="02010609060101010101" pitchFamily="49" charset="-122"/>
                <a:ea typeface="KaiTi" panose="02010609060101010101" pitchFamily="49" charset="-122"/>
              </a:rPr>
              <a:t>GitHub </a:t>
            </a:r>
            <a:r>
              <a:rPr lang="ja-JP" altLang="en-US" b="1">
                <a:latin typeface="KaiTi" panose="02010609060101010101" pitchFamily="49" charset="-122"/>
                <a:ea typeface="KaiTi" panose="02010609060101010101" pitchFamily="49" charset="-122"/>
              </a:rPr>
              <a:t>上分享代码；对你来说真的很有用</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4678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1302-2CCF-BCAE-8E2C-58C076EAB38D}"/>
              </a:ext>
            </a:extLst>
          </p:cNvPr>
          <p:cNvSpPr>
            <a:spLocks noGrp="1"/>
          </p:cNvSpPr>
          <p:nvPr>
            <p:ph type="title"/>
          </p:nvPr>
        </p:nvSpPr>
        <p:spPr>
          <a:xfrm>
            <a:off x="720969" y="270657"/>
            <a:ext cx="10515600" cy="1325563"/>
          </a:xfrm>
        </p:spPr>
        <p:txBody>
          <a:bodyPr anchor="ctr">
            <a:noAutofit/>
          </a:bodyPr>
          <a:lstStyle/>
          <a:p>
            <a:r>
              <a:rPr lang="en-AU" sz="3600" dirty="0"/>
              <a:t>Rule 9. Report all findings</a:t>
            </a:r>
            <a:br>
              <a:rPr lang="en-AU" sz="3600" dirty="0"/>
            </a:br>
            <a:r>
              <a:rPr lang="en-AU" sz="3600" b="1" dirty="0" err="1">
                <a:latin typeface="KaiTi" panose="02010609060101010101" pitchFamily="49" charset="-122"/>
                <a:ea typeface="KaiTi" panose="02010609060101010101" pitchFamily="49" charset="-122"/>
              </a:rPr>
              <a:t>规则</a:t>
            </a:r>
            <a:r>
              <a:rPr lang="zh-CN" altLang="en-US" sz="3600" dirty="0"/>
              <a:t> </a:t>
            </a:r>
            <a:r>
              <a:rPr lang="en-US" altLang="ja-JP" sz="3600" b="1" dirty="0">
                <a:latin typeface="KaiTi" panose="02010609060101010101" pitchFamily="49" charset="-122"/>
                <a:ea typeface="KaiTi" panose="02010609060101010101" pitchFamily="49" charset="-122"/>
              </a:rPr>
              <a:t>9. </a:t>
            </a:r>
            <a:r>
              <a:rPr lang="ja-JP" altLang="en-US" sz="3600" b="1">
                <a:latin typeface="KaiTi" panose="02010609060101010101" pitchFamily="49" charset="-122"/>
                <a:ea typeface="KaiTi" panose="02010609060101010101" pitchFamily="49" charset="-122"/>
              </a:rPr>
              <a:t>报告所有发现</a:t>
            </a:r>
            <a:endParaRPr lang="en-AU" sz="3600" dirty="0"/>
          </a:p>
        </p:txBody>
      </p:sp>
      <p:sp>
        <p:nvSpPr>
          <p:cNvPr id="3" name="Content Placeholder 2">
            <a:extLst>
              <a:ext uri="{FF2B5EF4-FFF2-40B4-BE49-F238E27FC236}">
                <a16:creationId xmlns:a16="http://schemas.microsoft.com/office/drawing/2014/main" id="{F74DD4FD-B8D0-F1A9-18B4-3F9282BA2FEF}"/>
              </a:ext>
            </a:extLst>
          </p:cNvPr>
          <p:cNvSpPr>
            <a:spLocks noGrp="1"/>
          </p:cNvSpPr>
          <p:nvPr>
            <p:ph sz="half" idx="1"/>
          </p:nvPr>
        </p:nvSpPr>
        <p:spPr>
          <a:xfrm>
            <a:off x="592015" y="4498487"/>
            <a:ext cx="5181600" cy="1785083"/>
          </a:xfrm>
        </p:spPr>
        <p:txBody>
          <a:bodyPr>
            <a:normAutofit/>
          </a:bodyPr>
          <a:lstStyle/>
          <a:p>
            <a:r>
              <a:rPr lang="en-AU" dirty="0"/>
              <a:t>Experiments that failed or that did not provide the expected result are still important</a:t>
            </a:r>
          </a:p>
          <a:p>
            <a:r>
              <a:rPr lang="en-AU" dirty="0"/>
              <a:t>Called the “file drawer” effect </a:t>
            </a:r>
          </a:p>
        </p:txBody>
      </p:sp>
      <p:pic>
        <p:nvPicPr>
          <p:cNvPr id="2050" name="Picture 2">
            <a:extLst>
              <a:ext uri="{FF2B5EF4-FFF2-40B4-BE49-F238E27FC236}">
                <a16:creationId xmlns:a16="http://schemas.microsoft.com/office/drawing/2014/main" id="{0D1B4B6D-D800-AEB8-EFC7-7D46F9B21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25" r="15344"/>
          <a:stretch>
            <a:fillRect/>
          </a:stretch>
        </p:blipFill>
        <p:spPr bwMode="auto">
          <a:xfrm>
            <a:off x="6172200" y="1825625"/>
            <a:ext cx="5181600" cy="4351338"/>
          </a:xfrm>
          <a:prstGeom prst="rect">
            <a:avLst/>
          </a:prstGeom>
          <a:solidFill>
            <a:srgbClr val="FFFFFF"/>
          </a:solidFill>
        </p:spPr>
      </p:pic>
      <p:sp>
        <p:nvSpPr>
          <p:cNvPr id="4" name="TextBox 3">
            <a:extLst>
              <a:ext uri="{FF2B5EF4-FFF2-40B4-BE49-F238E27FC236}">
                <a16:creationId xmlns:a16="http://schemas.microsoft.com/office/drawing/2014/main" id="{9999E3FF-B69D-4B58-28CD-FA725656468D}"/>
              </a:ext>
            </a:extLst>
          </p:cNvPr>
          <p:cNvSpPr txBox="1"/>
          <p:nvPr/>
        </p:nvSpPr>
        <p:spPr>
          <a:xfrm>
            <a:off x="592015" y="1931133"/>
            <a:ext cx="4988170" cy="1569660"/>
          </a:xfrm>
          <a:prstGeom prst="rect">
            <a:avLst/>
          </a:prstGeom>
          <a:noFill/>
        </p:spPr>
        <p:txBody>
          <a:bodyPr wrap="square" rtlCol="0">
            <a:spAutoFit/>
          </a:bodyPr>
          <a:lstStyle/>
          <a:p>
            <a:pPr marL="285750" indent="-285750">
              <a:buFont typeface="Arial" panose="020B0604020202020204" pitchFamily="34" charset="0"/>
              <a:buChar char="•"/>
            </a:pPr>
            <a:r>
              <a:rPr lang="ja-JP" altLang="en-US" sz="3200">
                <a:latin typeface="KaiTi" panose="02010609060101010101" pitchFamily="49" charset="-122"/>
                <a:ea typeface="KaiTi" panose="02010609060101010101" pitchFamily="49" charset="-122"/>
              </a:rPr>
              <a:t>失败或未达到预期结果的实验​​仍然很重要</a:t>
            </a:r>
          </a:p>
          <a:p>
            <a:pPr marL="285750" indent="-285750">
              <a:buFont typeface="Arial" panose="020B0604020202020204" pitchFamily="34" charset="0"/>
              <a:buChar char="•"/>
            </a:pPr>
            <a:r>
              <a:rPr lang="ja-JP" altLang="en-US" sz="3200">
                <a:latin typeface="KaiTi" panose="02010609060101010101" pitchFamily="49" charset="-122"/>
                <a:ea typeface="KaiTi" panose="02010609060101010101" pitchFamily="49" charset="-122"/>
              </a:rPr>
              <a:t>被称为“文件抽屉”效应</a:t>
            </a:r>
            <a:endParaRPr lang="en-AU" sz="32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99625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8D64-38BD-28AF-4DD9-A122BBEC4E1B}"/>
              </a:ext>
            </a:extLst>
          </p:cNvPr>
          <p:cNvSpPr>
            <a:spLocks noGrp="1"/>
          </p:cNvSpPr>
          <p:nvPr>
            <p:ph type="title"/>
          </p:nvPr>
        </p:nvSpPr>
        <p:spPr>
          <a:xfrm>
            <a:off x="838200" y="84825"/>
            <a:ext cx="10515600" cy="823595"/>
          </a:xfrm>
        </p:spPr>
        <p:txBody>
          <a:bodyPr>
            <a:normAutofit/>
          </a:bodyPr>
          <a:lstStyle/>
          <a:p>
            <a:r>
              <a:rPr lang="en-AU" sz="2800" dirty="0"/>
              <a:t>Rule 9. Report all findings</a:t>
            </a:r>
            <a:r>
              <a:rPr lang="zh-CN" altLang="en-US" sz="2800" dirty="0"/>
              <a:t>     </a:t>
            </a:r>
            <a:r>
              <a:rPr lang="en-AU" sz="2800" b="1" dirty="0" err="1">
                <a:latin typeface="KaiTi" panose="02010609060101010101" pitchFamily="49" charset="-122"/>
                <a:ea typeface="KaiTi" panose="02010609060101010101" pitchFamily="49" charset="-122"/>
              </a:rPr>
              <a:t>规则</a:t>
            </a:r>
            <a:r>
              <a:rPr lang="zh-CN" altLang="en-US" sz="2800" dirty="0"/>
              <a:t> </a:t>
            </a:r>
            <a:r>
              <a:rPr lang="en-US" altLang="ja-JP" sz="2800" b="1" dirty="0">
                <a:latin typeface="KaiTi" panose="02010609060101010101" pitchFamily="49" charset="-122"/>
                <a:ea typeface="KaiTi" panose="02010609060101010101" pitchFamily="49" charset="-122"/>
              </a:rPr>
              <a:t>9. </a:t>
            </a:r>
            <a:r>
              <a:rPr lang="ja-JP" altLang="en-US" sz="2800" b="1">
                <a:latin typeface="KaiTi" panose="02010609060101010101" pitchFamily="49" charset="-122"/>
                <a:ea typeface="KaiTi" panose="02010609060101010101" pitchFamily="49" charset="-122"/>
              </a:rPr>
              <a:t>报告所有发现</a:t>
            </a:r>
            <a:endParaRPr lang="en-AU" sz="2800" dirty="0"/>
          </a:p>
        </p:txBody>
      </p:sp>
      <p:pic>
        <p:nvPicPr>
          <p:cNvPr id="5" name="Picture 4" descr="A graph of a graph&#10;&#10;AI-generated content may be incorrect.">
            <a:extLst>
              <a:ext uri="{FF2B5EF4-FFF2-40B4-BE49-F238E27FC236}">
                <a16:creationId xmlns:a16="http://schemas.microsoft.com/office/drawing/2014/main" id="{770C530D-25E9-517C-8C39-888BE46B6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638" y="1099751"/>
            <a:ext cx="8957277" cy="5758249"/>
          </a:xfrm>
          <a:prstGeom prst="rect">
            <a:avLst/>
          </a:prstGeom>
        </p:spPr>
      </p:pic>
    </p:spTree>
    <p:extLst>
      <p:ext uri="{BB962C8B-B14F-4D97-AF65-F5344CB8AC3E}">
        <p14:creationId xmlns:p14="http://schemas.microsoft.com/office/powerpoint/2010/main" val="3855648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A962-893C-A788-C995-3F49CE11D068}"/>
              </a:ext>
            </a:extLst>
          </p:cNvPr>
          <p:cNvSpPr>
            <a:spLocks noGrp="1"/>
          </p:cNvSpPr>
          <p:nvPr>
            <p:ph type="title"/>
          </p:nvPr>
        </p:nvSpPr>
        <p:spPr>
          <a:xfrm>
            <a:off x="687351" y="201002"/>
            <a:ext cx="6230815" cy="1325563"/>
          </a:xfrm>
        </p:spPr>
        <p:txBody>
          <a:bodyPr>
            <a:normAutofit/>
          </a:bodyPr>
          <a:lstStyle/>
          <a:p>
            <a:r>
              <a:rPr lang="en-AU" sz="3200" dirty="0"/>
              <a:t>Rule 9. Report all findings</a:t>
            </a:r>
            <a:br>
              <a:rPr lang="en-AU" sz="3200" dirty="0"/>
            </a:br>
            <a:r>
              <a:rPr lang="en-AU" sz="3200" b="1" dirty="0" err="1">
                <a:latin typeface="KaiTi" panose="02010609060101010101" pitchFamily="49" charset="-122"/>
                <a:ea typeface="KaiTi" panose="02010609060101010101" pitchFamily="49" charset="-122"/>
              </a:rPr>
              <a:t>规则</a:t>
            </a:r>
            <a:r>
              <a:rPr lang="zh-CN" altLang="en-US" sz="3200" dirty="0"/>
              <a:t> </a:t>
            </a:r>
            <a:r>
              <a:rPr lang="en-US" altLang="ja-JP" sz="3200" b="1" dirty="0">
                <a:latin typeface="KaiTi" panose="02010609060101010101" pitchFamily="49" charset="-122"/>
                <a:ea typeface="KaiTi" panose="02010609060101010101" pitchFamily="49" charset="-122"/>
              </a:rPr>
              <a:t>9. </a:t>
            </a:r>
            <a:r>
              <a:rPr lang="ja-JP" altLang="en-US" sz="3200" b="1">
                <a:latin typeface="KaiTi" panose="02010609060101010101" pitchFamily="49" charset="-122"/>
                <a:ea typeface="KaiTi" panose="02010609060101010101" pitchFamily="49" charset="-122"/>
              </a:rPr>
              <a:t>报告所有发现</a:t>
            </a:r>
            <a:endParaRPr lang="en-AU" sz="3200" dirty="0"/>
          </a:p>
        </p:txBody>
      </p:sp>
      <p:sp>
        <p:nvSpPr>
          <p:cNvPr id="3" name="Content Placeholder 2">
            <a:extLst>
              <a:ext uri="{FF2B5EF4-FFF2-40B4-BE49-F238E27FC236}">
                <a16:creationId xmlns:a16="http://schemas.microsoft.com/office/drawing/2014/main" id="{32E2B2EF-9B10-CF74-1B83-E527E310A240}"/>
              </a:ext>
            </a:extLst>
          </p:cNvPr>
          <p:cNvSpPr>
            <a:spLocks noGrp="1"/>
          </p:cNvSpPr>
          <p:nvPr>
            <p:ph sz="half" idx="1"/>
          </p:nvPr>
        </p:nvSpPr>
        <p:spPr>
          <a:xfrm>
            <a:off x="914400" y="3997569"/>
            <a:ext cx="5181600" cy="1921486"/>
          </a:xfrm>
        </p:spPr>
        <p:txBody>
          <a:bodyPr>
            <a:normAutofit/>
          </a:bodyPr>
          <a:lstStyle/>
          <a:p>
            <a:r>
              <a:rPr lang="en-AU" sz="2000" dirty="0"/>
              <a:t> The most exciting phrase to hear in science, the one that heralds new discoveries, is not “Eureka” but “That’s funny”, Isaac Asimov</a:t>
            </a:r>
          </a:p>
        </p:txBody>
      </p:sp>
      <p:pic>
        <p:nvPicPr>
          <p:cNvPr id="3074" name="Picture 2">
            <a:extLst>
              <a:ext uri="{FF2B5EF4-FFF2-40B4-BE49-F238E27FC236}">
                <a16:creationId xmlns:a16="http://schemas.microsoft.com/office/drawing/2014/main" id="{F6582503-5B57-FA6E-9021-8D0581AC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013" y="0"/>
            <a:ext cx="472598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20F1C0-2297-B4F5-E18C-DA42DF628A2F}"/>
              </a:ext>
            </a:extLst>
          </p:cNvPr>
          <p:cNvSpPr txBox="1"/>
          <p:nvPr/>
        </p:nvSpPr>
        <p:spPr>
          <a:xfrm>
            <a:off x="274320" y="6093936"/>
            <a:ext cx="6096000" cy="646331"/>
          </a:xfrm>
          <a:prstGeom prst="rect">
            <a:avLst/>
          </a:prstGeom>
          <a:noFill/>
        </p:spPr>
        <p:txBody>
          <a:bodyPr wrap="square">
            <a:spAutoFit/>
          </a:bodyPr>
          <a:lstStyle/>
          <a:p>
            <a:r>
              <a:rPr lang="en-AU" dirty="0">
                <a:hlinkClick r:id="rId3"/>
              </a:rPr>
              <a:t>Phillip Leonian </a:t>
            </a:r>
            <a:r>
              <a:rPr lang="en-AU" dirty="0"/>
              <a:t>from New York World-Telegram &amp; Sun, Public domain, via Wikimedia Commons</a:t>
            </a:r>
          </a:p>
        </p:txBody>
      </p:sp>
      <p:sp>
        <p:nvSpPr>
          <p:cNvPr id="4" name="Content Placeholder 2">
            <a:extLst>
              <a:ext uri="{FF2B5EF4-FFF2-40B4-BE49-F238E27FC236}">
                <a16:creationId xmlns:a16="http://schemas.microsoft.com/office/drawing/2014/main" id="{1D93EEF0-C205-86FE-01A7-1726D0270346}"/>
              </a:ext>
            </a:extLst>
          </p:cNvPr>
          <p:cNvSpPr txBox="1">
            <a:spLocks/>
          </p:cNvSpPr>
          <p:nvPr/>
        </p:nvSpPr>
        <p:spPr>
          <a:xfrm>
            <a:off x="914400" y="1801324"/>
            <a:ext cx="5181600" cy="19214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在科学界听到的最激动人心的短语，预示着新发现的短语，不是“灵光一现的时刻”，而是“这很有趣”</a:t>
            </a:r>
            <a:r>
              <a:rPr lang="en-US" altLang="ja-JP" b="1" dirty="0">
                <a:latin typeface="KaiTi" panose="02010609060101010101" pitchFamily="49" charset="-122"/>
                <a:ea typeface="KaiTi" panose="02010609060101010101" pitchFamily="49" charset="-122"/>
              </a:rPr>
              <a:t> - </a:t>
            </a:r>
            <a:r>
              <a:rPr lang="ja-JP" altLang="en-US" b="1">
                <a:latin typeface="KaiTi" panose="02010609060101010101" pitchFamily="49" charset="-122"/>
                <a:ea typeface="KaiTi" panose="02010609060101010101" pitchFamily="49" charset="-122"/>
              </a:rPr>
              <a:t>艾萨克</a:t>
            </a:r>
            <a:r>
              <a:rPr lang="en-US" altLang="ja-JP" b="1" dirty="0">
                <a:latin typeface="KaiTi" panose="02010609060101010101" pitchFamily="49" charset="-122"/>
                <a:ea typeface="KaiTi" panose="02010609060101010101" pitchFamily="49" charset="-122"/>
              </a:rPr>
              <a:t>·</a:t>
            </a:r>
            <a:r>
              <a:rPr lang="ja-JP" altLang="en-US" b="1">
                <a:latin typeface="KaiTi" panose="02010609060101010101" pitchFamily="49" charset="-122"/>
                <a:ea typeface="KaiTi" panose="02010609060101010101" pitchFamily="49" charset="-122"/>
              </a:rPr>
              <a:t>阿西莫夫</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567896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AC754-CFDF-857F-6EC3-9718BA10B002}"/>
              </a:ext>
            </a:extLst>
          </p:cNvPr>
          <p:cNvSpPr>
            <a:spLocks noGrp="1"/>
          </p:cNvSpPr>
          <p:nvPr>
            <p:ph type="title"/>
          </p:nvPr>
        </p:nvSpPr>
        <p:spPr>
          <a:xfrm>
            <a:off x="838200" y="252979"/>
            <a:ext cx="10515600" cy="1325563"/>
          </a:xfrm>
        </p:spPr>
        <p:txBody>
          <a:bodyPr>
            <a:normAutofit/>
          </a:bodyPr>
          <a:lstStyle/>
          <a:p>
            <a:r>
              <a:rPr lang="en-US" altLang="ja-JP" sz="3200" b="1" dirty="0">
                <a:latin typeface="+mn-lt"/>
                <a:ea typeface="KaiTi" panose="02010609060101010101" pitchFamily="49" charset="-122"/>
              </a:rPr>
              <a:t>Rule 10. Follow reporting guidelines</a:t>
            </a:r>
            <a:br>
              <a:rPr lang="en-US" altLang="ja-JP" sz="3200" b="1" dirty="0">
                <a:latin typeface="KaiTi" panose="02010609060101010101" pitchFamily="49" charset="-122"/>
                <a:ea typeface="KaiTi" panose="02010609060101010101" pitchFamily="49" charset="-122"/>
              </a:rPr>
            </a:br>
            <a:r>
              <a:rPr lang="ja-JP" altLang="en-US" sz="3200" b="1">
                <a:latin typeface="KaiTi" panose="02010609060101010101" pitchFamily="49" charset="-122"/>
                <a:ea typeface="KaiTi" panose="02010609060101010101" pitchFamily="49" charset="-122"/>
              </a:rPr>
              <a:t>规则</a:t>
            </a:r>
            <a:r>
              <a:rPr lang="en-US" altLang="ja-JP" sz="3200" b="1" dirty="0">
                <a:latin typeface="KaiTi" panose="02010609060101010101" pitchFamily="49" charset="-122"/>
                <a:ea typeface="KaiTi" panose="02010609060101010101" pitchFamily="49" charset="-122"/>
              </a:rPr>
              <a:t>10. </a:t>
            </a:r>
            <a:r>
              <a:rPr lang="ja-JP" altLang="en-US" sz="3200" b="1">
                <a:latin typeface="KaiTi" panose="02010609060101010101" pitchFamily="49" charset="-122"/>
                <a:ea typeface="KaiTi" panose="02010609060101010101" pitchFamily="49" charset="-122"/>
              </a:rPr>
              <a:t>遵循报告指南</a:t>
            </a:r>
            <a:endParaRPr lang="en-AU" sz="3200" dirty="0"/>
          </a:p>
        </p:txBody>
      </p:sp>
      <p:pic>
        <p:nvPicPr>
          <p:cNvPr id="5122" name="Picture 2">
            <a:extLst>
              <a:ext uri="{FF2B5EF4-FFF2-40B4-BE49-F238E27FC236}">
                <a16:creationId xmlns:a16="http://schemas.microsoft.com/office/drawing/2014/main" id="{59EDB12A-D112-515A-179F-6F467C7D9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68" y="1630870"/>
            <a:ext cx="10530993" cy="37969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screen&#10;&#10;AI-generated content may be incorrect.">
            <a:extLst>
              <a:ext uri="{FF2B5EF4-FFF2-40B4-BE49-F238E27FC236}">
                <a16:creationId xmlns:a16="http://schemas.microsoft.com/office/drawing/2014/main" id="{C7F16392-EB5F-F75D-551A-9928D7B74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8216" y="139459"/>
            <a:ext cx="3903784" cy="4192051"/>
          </a:xfrm>
          <a:prstGeom prst="rect">
            <a:avLst/>
          </a:prstGeom>
        </p:spPr>
      </p:pic>
    </p:spTree>
    <p:extLst>
      <p:ext uri="{BB962C8B-B14F-4D97-AF65-F5344CB8AC3E}">
        <p14:creationId xmlns:p14="http://schemas.microsoft.com/office/powerpoint/2010/main" val="95555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B7CC8-D3F2-EBC6-48F3-7A0CFF618DF4}"/>
              </a:ext>
            </a:extLst>
          </p:cNvPr>
          <p:cNvSpPr>
            <a:spLocks noGrp="1"/>
          </p:cNvSpPr>
          <p:nvPr>
            <p:ph type="title"/>
          </p:nvPr>
        </p:nvSpPr>
        <p:spPr/>
        <p:txBody>
          <a:bodyPr/>
          <a:lstStyle/>
          <a:p>
            <a:r>
              <a:rPr lang="en-AU" dirty="0"/>
              <a:t>Overarching goals</a:t>
            </a:r>
            <a:r>
              <a:rPr lang="zh-CN" altLang="en-US" dirty="0"/>
              <a:t>  </a:t>
            </a:r>
            <a:r>
              <a:rPr lang="zh-CN" altLang="en-US" b="1" dirty="0">
                <a:latin typeface="KaiTi" panose="02010609060101010101" pitchFamily="49" charset="-122"/>
                <a:ea typeface="KaiTi" panose="02010609060101010101" pitchFamily="49" charset="-122"/>
              </a:rPr>
              <a:t>总体目标</a:t>
            </a:r>
            <a:endParaRPr lang="en-AU" b="1" dirty="0">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87CBEF0C-5C0B-4406-4CB9-7156217FD19F}"/>
              </a:ext>
            </a:extLst>
          </p:cNvPr>
          <p:cNvSpPr>
            <a:spLocks noGrp="1"/>
          </p:cNvSpPr>
          <p:nvPr>
            <p:ph idx="1"/>
          </p:nvPr>
        </p:nvSpPr>
        <p:spPr>
          <a:xfrm>
            <a:off x="838200" y="4133484"/>
            <a:ext cx="10515600" cy="2660039"/>
          </a:xfrm>
        </p:spPr>
        <p:txBody>
          <a:bodyPr>
            <a:normAutofit/>
          </a:bodyPr>
          <a:lstStyle/>
          <a:p>
            <a:r>
              <a:rPr lang="en-AU" sz="2400" dirty="0"/>
              <a:t>Following these 10 rules will immediately put you in the top 10% of scientists on quality</a:t>
            </a:r>
          </a:p>
          <a:p>
            <a:r>
              <a:rPr lang="en-AU" sz="2400" dirty="0"/>
              <a:t>Slow science: Quality over quantity</a:t>
            </a:r>
          </a:p>
          <a:p>
            <a:r>
              <a:rPr lang="en-AU" sz="2400" dirty="0"/>
              <a:t>Think more, plan more</a:t>
            </a:r>
          </a:p>
          <a:p>
            <a:r>
              <a:rPr lang="en-AU" sz="2400" dirty="0"/>
              <a:t>Have humility </a:t>
            </a:r>
            <a:r>
              <a:rPr lang="en-AU" sz="2400" dirty="0">
                <a:hlinkClick r:id="rId3"/>
              </a:rPr>
              <a:t>https://doi.org/10.1038/s41562-021-01203-8</a:t>
            </a:r>
            <a:r>
              <a:rPr lang="en-AU" sz="2400" dirty="0"/>
              <a:t> </a:t>
            </a:r>
          </a:p>
        </p:txBody>
      </p:sp>
      <p:sp>
        <p:nvSpPr>
          <p:cNvPr id="4" name="Rectangle 1">
            <a:extLst>
              <a:ext uri="{FF2B5EF4-FFF2-40B4-BE49-F238E27FC236}">
                <a16:creationId xmlns:a16="http://schemas.microsoft.com/office/drawing/2014/main" id="{E9BBAAA7-463A-533B-7C88-F6FD30867180}"/>
              </a:ext>
            </a:extLst>
          </p:cNvPr>
          <p:cNvSpPr>
            <a:spLocks noChangeArrowheads="1"/>
          </p:cNvSpPr>
          <p:nvPr/>
        </p:nvSpPr>
        <p:spPr bwMode="auto">
          <a:xfrm>
            <a:off x="314960" y="6400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david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clarke</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9F816993-9D8F-47D0-F328-C82B6FB932B3}"/>
              </a:ext>
            </a:extLst>
          </p:cNvPr>
          <p:cNvSpPr txBox="1">
            <a:spLocks/>
          </p:cNvSpPr>
          <p:nvPr/>
        </p:nvSpPr>
        <p:spPr>
          <a:xfrm>
            <a:off x="1049215" y="1582067"/>
            <a:ext cx="10515600" cy="2660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遵循这十条规则，你就能立即跻身质量排名前 </a:t>
            </a:r>
            <a:r>
              <a:rPr lang="en-US" altLang="ja-JP" b="1" dirty="0">
                <a:latin typeface="KaiTi" panose="02010609060101010101" pitchFamily="49" charset="-122"/>
                <a:ea typeface="KaiTi" panose="02010609060101010101" pitchFamily="49" charset="-122"/>
              </a:rPr>
              <a:t>10% </a:t>
            </a:r>
            <a:r>
              <a:rPr lang="ja-JP" altLang="en-US" b="1">
                <a:latin typeface="KaiTi" panose="02010609060101010101" pitchFamily="49" charset="-122"/>
                <a:ea typeface="KaiTi" panose="02010609060101010101" pitchFamily="49" charset="-122"/>
              </a:rPr>
              <a:t>的科学家之列。</a:t>
            </a:r>
          </a:p>
          <a:p>
            <a:r>
              <a:rPr lang="ja-JP" altLang="en-US" b="1">
                <a:latin typeface="KaiTi" panose="02010609060101010101" pitchFamily="49" charset="-122"/>
                <a:ea typeface="KaiTi" panose="02010609060101010101" pitchFamily="49" charset="-122"/>
              </a:rPr>
              <a:t>慢科学：质量重于数量。</a:t>
            </a:r>
          </a:p>
          <a:p>
            <a:r>
              <a:rPr lang="ja-JP" altLang="en-US" b="1">
                <a:latin typeface="KaiTi" panose="02010609060101010101" pitchFamily="49" charset="-122"/>
                <a:ea typeface="KaiTi" panose="02010609060101010101" pitchFamily="49" charset="-122"/>
              </a:rPr>
              <a:t>多思考，多计划。</a:t>
            </a:r>
          </a:p>
          <a:p>
            <a:r>
              <a:rPr lang="ja-JP" altLang="en-US" b="1">
                <a:latin typeface="KaiTi" panose="02010609060101010101" pitchFamily="49" charset="-122"/>
                <a:ea typeface="KaiTi" panose="02010609060101010101" pitchFamily="49" charset="-122"/>
              </a:rPr>
              <a:t>保持谦逊。</a:t>
            </a:r>
            <a:r>
              <a:rPr lang="en-AU" sz="2000" dirty="0">
                <a:latin typeface="Tahoma" panose="020B0604030504040204" pitchFamily="34" charset="0"/>
                <a:ea typeface="Tahoma" panose="020B0604030504040204" pitchFamily="34" charset="0"/>
                <a:cs typeface="Tahoma" panose="020B0604030504040204" pitchFamily="34" charset="0"/>
              </a:rPr>
              <a:t>https://</a:t>
            </a:r>
            <a:r>
              <a:rPr lang="en-AU" sz="2000" dirty="0" err="1">
                <a:latin typeface="Tahoma" panose="020B0604030504040204" pitchFamily="34" charset="0"/>
                <a:ea typeface="Tahoma" panose="020B0604030504040204" pitchFamily="34" charset="0"/>
                <a:cs typeface="Tahoma" panose="020B0604030504040204" pitchFamily="34" charset="0"/>
              </a:rPr>
              <a:t>doi.org</a:t>
            </a:r>
            <a:r>
              <a:rPr lang="en-AU" sz="2000" dirty="0">
                <a:latin typeface="Tahoma" panose="020B0604030504040204" pitchFamily="34" charset="0"/>
                <a:ea typeface="Tahoma" panose="020B0604030504040204" pitchFamily="34" charset="0"/>
                <a:cs typeface="Tahoma" panose="020B0604030504040204" pitchFamily="34" charset="0"/>
              </a:rPr>
              <a:t>/10.1038/s41562-021-01203-8</a:t>
            </a:r>
            <a:endParaRPr lang="en-AU"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80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2B59C-FF51-54E4-4903-ECC2A14239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CDFB7B-66D9-35E7-0B1A-4D6A237F26CE}"/>
              </a:ext>
            </a:extLst>
          </p:cNvPr>
          <p:cNvSpPr>
            <a:spLocks noGrp="1"/>
          </p:cNvSpPr>
          <p:nvPr>
            <p:ph idx="1"/>
          </p:nvPr>
        </p:nvSpPr>
        <p:spPr>
          <a:xfrm>
            <a:off x="497840" y="4272039"/>
            <a:ext cx="11399520" cy="1932598"/>
          </a:xfrm>
        </p:spPr>
        <p:txBody>
          <a:bodyPr>
            <a:normAutofit lnSpcReduction="10000"/>
          </a:bodyPr>
          <a:lstStyle/>
          <a:p>
            <a:r>
              <a:rPr lang="en-AU" sz="2000" dirty="0"/>
              <a:t>Several problems relate to the research workforce, including failure to involve experienced statisticians and methodologists, failure to train clinical researchers and laboratory scientists in research methods and design, and the involvement of stakeholders with conflicts of interest.</a:t>
            </a:r>
          </a:p>
          <a:p>
            <a:r>
              <a:rPr lang="en-AU" sz="2000" dirty="0"/>
              <a:t>Inadequate emphasis is placed on recording of research decisions and on reproducibility of research.</a:t>
            </a:r>
          </a:p>
          <a:p>
            <a:r>
              <a:rPr lang="en-AU" sz="2000" dirty="0"/>
              <a:t>Finally, reward systems incentivise quantity more than quality, and novelty more than reliability.</a:t>
            </a:r>
          </a:p>
        </p:txBody>
      </p:sp>
      <p:sp>
        <p:nvSpPr>
          <p:cNvPr id="4" name="TextBox 3">
            <a:extLst>
              <a:ext uri="{FF2B5EF4-FFF2-40B4-BE49-F238E27FC236}">
                <a16:creationId xmlns:a16="http://schemas.microsoft.com/office/drawing/2014/main" id="{1233F49D-959C-FAD0-C33D-D8A8194888F8}"/>
              </a:ext>
            </a:extLst>
          </p:cNvPr>
          <p:cNvSpPr txBox="1"/>
          <p:nvPr/>
        </p:nvSpPr>
        <p:spPr>
          <a:xfrm>
            <a:off x="497840" y="6291540"/>
            <a:ext cx="4226560" cy="923330"/>
          </a:xfrm>
          <a:prstGeom prst="rect">
            <a:avLst/>
          </a:prstGeom>
          <a:noFill/>
        </p:spPr>
        <p:txBody>
          <a:bodyPr wrap="square" rtlCol="0">
            <a:spAutoFit/>
          </a:bodyPr>
          <a:lstStyle/>
          <a:p>
            <a:pPr fontAlgn="base"/>
            <a:r>
              <a:rPr lang="en-AU"/>
              <a:t>DOI: </a:t>
            </a:r>
            <a:r>
              <a:rPr lang="en-AU">
                <a:hlinkClick r:id="rId2"/>
              </a:rPr>
              <a:t>10.1016/S0140-6736(13)62227-8</a:t>
            </a:r>
            <a:endParaRPr lang="en-AU"/>
          </a:p>
          <a:p>
            <a:br>
              <a:rPr lang="en-AU"/>
            </a:br>
            <a:endParaRPr lang="en-AU" dirty="0"/>
          </a:p>
        </p:txBody>
      </p:sp>
      <p:sp>
        <p:nvSpPr>
          <p:cNvPr id="7" name="Title 1">
            <a:extLst>
              <a:ext uri="{FF2B5EF4-FFF2-40B4-BE49-F238E27FC236}">
                <a16:creationId xmlns:a16="http://schemas.microsoft.com/office/drawing/2014/main" id="{19564032-8880-3A87-FC18-8FB92704C034}"/>
              </a:ext>
            </a:extLst>
          </p:cNvPr>
          <p:cNvSpPr txBox="1">
            <a:spLocks/>
          </p:cNvSpPr>
          <p:nvPr/>
        </p:nvSpPr>
        <p:spPr>
          <a:xfrm>
            <a:off x="497840" y="201002"/>
            <a:ext cx="10515600" cy="721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a:t>Current state of research</a:t>
            </a:r>
            <a:r>
              <a:rPr lang="zh-CN" altLang="en-US" sz="3600"/>
              <a:t> </a:t>
            </a:r>
            <a:r>
              <a:rPr lang="zh-CN" altLang="en-US" b="1">
                <a:latin typeface="KaiTi" panose="02010609060101010101" pitchFamily="49" charset="-122"/>
                <a:ea typeface="KaiTi" panose="02010609060101010101" pitchFamily="49" charset="-122"/>
              </a:rPr>
              <a:t>科研现状</a:t>
            </a:r>
            <a:endParaRPr lang="en-AU" b="1" dirty="0">
              <a:latin typeface="KaiTi" panose="02010609060101010101" pitchFamily="49" charset="-122"/>
              <a:ea typeface="KaiTi" panose="02010609060101010101" pitchFamily="49" charset="-122"/>
            </a:endParaRPr>
          </a:p>
        </p:txBody>
      </p:sp>
      <p:sp>
        <p:nvSpPr>
          <p:cNvPr id="8" name="Content Placeholder 2">
            <a:extLst>
              <a:ext uri="{FF2B5EF4-FFF2-40B4-BE49-F238E27FC236}">
                <a16:creationId xmlns:a16="http://schemas.microsoft.com/office/drawing/2014/main" id="{E1372378-1901-567F-9605-6ECC5527DBA3}"/>
              </a:ext>
            </a:extLst>
          </p:cNvPr>
          <p:cNvSpPr txBox="1">
            <a:spLocks/>
          </p:cNvSpPr>
          <p:nvPr/>
        </p:nvSpPr>
        <p:spPr>
          <a:xfrm>
            <a:off x="396240" y="1460044"/>
            <a:ext cx="11399520" cy="2725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cs typeface="Tahoma" panose="020B0604030504040204" pitchFamily="34" charset="0"/>
              </a:rPr>
              <a:t>研究人员队伍存在一些问题，包括未能聘请经验丰富的统计学家和方法学家，未能对临床研究人员和实验室科学家进行研究方法和设计方面的培训，以及利益相关者的参与存在利益冲突。</a:t>
            </a:r>
          </a:p>
          <a:p>
            <a:r>
              <a:rPr lang="ja-JP" altLang="en-US" b="1">
                <a:latin typeface="KaiTi" panose="02010609060101010101" pitchFamily="49" charset="-122"/>
                <a:ea typeface="KaiTi" panose="02010609060101010101" pitchFamily="49" charset="-122"/>
                <a:cs typeface="Tahoma" panose="020B0604030504040204" pitchFamily="34" charset="0"/>
              </a:rPr>
              <a:t>对研究决策的记录和研究的可重复性重视不足。</a:t>
            </a:r>
            <a:endParaRPr lang="en-AU" altLang="ja-JP" b="1" dirty="0">
              <a:latin typeface="KaiTi" panose="02010609060101010101" pitchFamily="49" charset="-122"/>
              <a:ea typeface="KaiTi" panose="02010609060101010101" pitchFamily="49" charset="-122"/>
              <a:cs typeface="Tahoma" panose="020B0604030504040204" pitchFamily="34" charset="0"/>
            </a:endParaRPr>
          </a:p>
          <a:p>
            <a:r>
              <a:rPr lang="ja-JP" altLang="en-US" b="1">
                <a:latin typeface="KaiTi" panose="02010609060101010101" pitchFamily="49" charset="-122"/>
                <a:ea typeface="KaiTi" panose="02010609060101010101" pitchFamily="49" charset="-122"/>
                <a:cs typeface="Tahoma" panose="020B0604030504040204" pitchFamily="34" charset="0"/>
              </a:rPr>
              <a:t>最后，奖励制度更注重数量而非质量，更注重创新而非可靠性。</a:t>
            </a:r>
            <a:endParaRPr lang="en-AU" b="1" dirty="0">
              <a:latin typeface="KaiTi" panose="02010609060101010101" pitchFamily="49" charset="-122"/>
              <a:ea typeface="KaiTi" panose="02010609060101010101" pitchFamily="49" charset="-122"/>
              <a:cs typeface="Tahoma" panose="020B0604030504040204" pitchFamily="34" charset="0"/>
            </a:endParaRPr>
          </a:p>
        </p:txBody>
      </p:sp>
    </p:spTree>
    <p:extLst>
      <p:ext uri="{BB962C8B-B14F-4D97-AF65-F5344CB8AC3E}">
        <p14:creationId xmlns:p14="http://schemas.microsoft.com/office/powerpoint/2010/main" val="71696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DF26-2843-B5A6-16D9-B92E7CAA1495}"/>
              </a:ext>
            </a:extLst>
          </p:cNvPr>
          <p:cNvSpPr>
            <a:spLocks noGrp="1"/>
          </p:cNvSpPr>
          <p:nvPr>
            <p:ph type="title"/>
          </p:nvPr>
        </p:nvSpPr>
        <p:spPr>
          <a:xfrm>
            <a:off x="838200" y="301386"/>
            <a:ext cx="10515600" cy="759302"/>
          </a:xfrm>
        </p:spPr>
        <p:txBody>
          <a:bodyPr/>
          <a:lstStyle/>
          <a:p>
            <a:r>
              <a:rPr lang="en-AU" sz="4000" dirty="0"/>
              <a:t>Declaration of Helsinki  </a:t>
            </a:r>
            <a:r>
              <a:rPr lang="ja-JP" altLang="en-US" b="1">
                <a:latin typeface="KaiTi" panose="02010609060101010101" pitchFamily="49" charset="-122"/>
                <a:ea typeface="KaiTi" panose="02010609060101010101" pitchFamily="49" charset="-122"/>
              </a:rPr>
              <a:t>赫尔辛基宣言</a:t>
            </a:r>
            <a:endParaRPr lang="en-AU" b="1" dirty="0">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EA8E8C4B-CAEC-3B0C-8ABD-8D6469BAF40D}"/>
              </a:ext>
            </a:extLst>
          </p:cNvPr>
          <p:cNvSpPr>
            <a:spLocks noGrp="1"/>
          </p:cNvSpPr>
          <p:nvPr>
            <p:ph idx="1"/>
          </p:nvPr>
        </p:nvSpPr>
        <p:spPr>
          <a:xfrm>
            <a:off x="838200" y="3936106"/>
            <a:ext cx="10744200" cy="2389675"/>
          </a:xfrm>
        </p:spPr>
        <p:txBody>
          <a:bodyPr>
            <a:normAutofit/>
          </a:bodyPr>
          <a:lstStyle/>
          <a:p>
            <a:pPr marL="0" indent="0">
              <a:buNone/>
            </a:pPr>
            <a:r>
              <a:rPr lang="en-AU" sz="2000" dirty="0"/>
              <a:t>“Medical research involving human participants must have a scientifically sound and rigorous design and execution that are likely to produce reliable, valid, and valuable knowledge and avoid research waste. The research must conform to generally accepted scientific principles, be based on a thorough knowledge of the scientific literature, other relevant sources of information, and adequate laboratory and, as appropriate, animal experimentation.”</a:t>
            </a:r>
          </a:p>
          <a:p>
            <a:pPr marL="0" indent="0">
              <a:buNone/>
            </a:pPr>
            <a:r>
              <a:rPr lang="en-AU" sz="2000" dirty="0"/>
              <a:t>“Scientific integrity is essential in the conduct of medical research involving human participants. Involved individuals, teams, and organizations must never engage in research misconduct.”</a:t>
            </a:r>
          </a:p>
        </p:txBody>
      </p:sp>
      <p:sp>
        <p:nvSpPr>
          <p:cNvPr id="5" name="TextBox 4">
            <a:extLst>
              <a:ext uri="{FF2B5EF4-FFF2-40B4-BE49-F238E27FC236}">
                <a16:creationId xmlns:a16="http://schemas.microsoft.com/office/drawing/2014/main" id="{B5F661C6-475B-CBEC-CA52-AD8B50A4AE07}"/>
              </a:ext>
            </a:extLst>
          </p:cNvPr>
          <p:cNvSpPr txBox="1"/>
          <p:nvPr/>
        </p:nvSpPr>
        <p:spPr>
          <a:xfrm>
            <a:off x="838200" y="6325781"/>
            <a:ext cx="2981960" cy="461665"/>
          </a:xfrm>
          <a:prstGeom prst="rect">
            <a:avLst/>
          </a:prstGeom>
          <a:noFill/>
        </p:spPr>
        <p:txBody>
          <a:bodyPr wrap="square" rtlCol="0">
            <a:spAutoFit/>
          </a:bodyPr>
          <a:lstStyle/>
          <a:p>
            <a:r>
              <a:rPr lang="en-AU" sz="2400" dirty="0"/>
              <a:t>Updated in 2024</a:t>
            </a:r>
          </a:p>
        </p:txBody>
      </p:sp>
      <p:sp>
        <p:nvSpPr>
          <p:cNvPr id="4" name="Content Placeholder 2">
            <a:extLst>
              <a:ext uri="{FF2B5EF4-FFF2-40B4-BE49-F238E27FC236}">
                <a16:creationId xmlns:a16="http://schemas.microsoft.com/office/drawing/2014/main" id="{7500336C-DB39-F92D-3E0F-568E66345C71}"/>
              </a:ext>
            </a:extLst>
          </p:cNvPr>
          <p:cNvSpPr txBox="1">
            <a:spLocks/>
          </p:cNvSpPr>
          <p:nvPr/>
        </p:nvSpPr>
        <p:spPr>
          <a:xfrm>
            <a:off x="838200" y="1518033"/>
            <a:ext cx="10515600" cy="2389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2400" b="1">
                <a:latin typeface="KaiTi" panose="02010609060101010101" pitchFamily="49" charset="-122"/>
                <a:ea typeface="KaiTi" panose="02010609060101010101" pitchFamily="49" charset="-122"/>
              </a:rPr>
              <a:t>“涉及人类参与者的医学研究必须具有科学合理且严谨的设计和执行，从而能够产生可靠、有效且有价值的知识，并避免研究浪费。研究必须符合公认的科学原则，以对科学文献和其他相关信息来源的透彻了解以及充分的实验室和（视情况而定）动物实验为基础。”</a:t>
            </a:r>
            <a:endParaRPr lang="en-AU" altLang="ja-JP" sz="2400" b="1" dirty="0">
              <a:latin typeface="KaiTi" panose="02010609060101010101" pitchFamily="49" charset="-122"/>
              <a:ea typeface="KaiTi" panose="02010609060101010101" pitchFamily="49" charset="-122"/>
            </a:endParaRPr>
          </a:p>
          <a:p>
            <a:pPr marL="0" indent="0">
              <a:buNone/>
            </a:pPr>
            <a:endParaRPr lang="ja-JP" altLang="en-US" sz="1400" b="1">
              <a:latin typeface="KaiTi" panose="02010609060101010101" pitchFamily="49" charset="-122"/>
              <a:ea typeface="KaiTi" panose="02010609060101010101" pitchFamily="49" charset="-122"/>
            </a:endParaRPr>
          </a:p>
          <a:p>
            <a:pPr marL="0" indent="0">
              <a:spcBef>
                <a:spcPts val="600"/>
              </a:spcBef>
              <a:spcAft>
                <a:spcPts val="600"/>
              </a:spcAft>
              <a:buNone/>
            </a:pPr>
            <a:r>
              <a:rPr lang="ja-JP" altLang="en-US" sz="2400" b="1">
                <a:latin typeface="KaiTi" panose="02010609060101010101" pitchFamily="49" charset="-122"/>
                <a:ea typeface="KaiTi" panose="02010609060101010101" pitchFamily="49" charset="-122"/>
              </a:rPr>
              <a:t>“在开展涉及人类参与者的医学研究中，科学诚信至关重要。参与研究的个人、团队和组织绝不能参与研究不端行为。”</a:t>
            </a:r>
            <a:endParaRPr lang="en-AU"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779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ED76D-8945-D118-A619-9CD3EF2338FD}"/>
              </a:ext>
            </a:extLst>
          </p:cNvPr>
          <p:cNvSpPr>
            <a:spLocks noGrp="1"/>
          </p:cNvSpPr>
          <p:nvPr>
            <p:ph idx="1"/>
          </p:nvPr>
        </p:nvSpPr>
        <p:spPr>
          <a:xfrm>
            <a:off x="1563077" y="1169132"/>
            <a:ext cx="9726246" cy="4351338"/>
          </a:xfrm>
        </p:spPr>
        <p:txBody>
          <a:bodyPr>
            <a:normAutofit/>
          </a:bodyPr>
          <a:lstStyle/>
          <a:p>
            <a:pPr marL="0" indent="0">
              <a:buNone/>
            </a:pPr>
            <a:r>
              <a:rPr lang="en-AU" sz="4400" dirty="0"/>
              <a:t>“There are only a handful of ways to do a study properly but a thousand ways to do it wrong”, David Sackett</a:t>
            </a:r>
          </a:p>
          <a:p>
            <a:pPr marL="0" indent="0">
              <a:buNone/>
            </a:pPr>
            <a:r>
              <a:rPr lang="ja-JP" altLang="en-US" sz="4400" b="1">
                <a:latin typeface="KaiTi" panose="02010609060101010101" pitchFamily="49" charset="-122"/>
                <a:ea typeface="KaiTi" panose="02010609060101010101" pitchFamily="49" charset="-122"/>
              </a:rPr>
              <a:t>做好研究的方法只有几种，但做错研究的方法却有千种。”</a:t>
            </a:r>
            <a:endParaRPr lang="en-AU" sz="4400" b="1" dirty="0">
              <a:latin typeface="KaiTi" panose="02010609060101010101" pitchFamily="49" charset="-122"/>
              <a:ea typeface="KaiTi" panose="02010609060101010101" pitchFamily="49" charset="-122"/>
            </a:endParaRPr>
          </a:p>
        </p:txBody>
      </p:sp>
      <p:sp>
        <p:nvSpPr>
          <p:cNvPr id="4" name="TextBox 3">
            <a:extLst>
              <a:ext uri="{FF2B5EF4-FFF2-40B4-BE49-F238E27FC236}">
                <a16:creationId xmlns:a16="http://schemas.microsoft.com/office/drawing/2014/main" id="{F0478899-D102-F5AE-F4D8-575B15CBAA60}"/>
              </a:ext>
            </a:extLst>
          </p:cNvPr>
          <p:cNvSpPr txBox="1"/>
          <p:nvPr/>
        </p:nvSpPr>
        <p:spPr>
          <a:xfrm>
            <a:off x="1727200" y="6176963"/>
            <a:ext cx="5293360" cy="369332"/>
          </a:xfrm>
          <a:prstGeom prst="rect">
            <a:avLst/>
          </a:prstGeom>
          <a:noFill/>
        </p:spPr>
        <p:txBody>
          <a:bodyPr wrap="square" rtlCol="0">
            <a:spAutoFit/>
          </a:bodyPr>
          <a:lstStyle/>
          <a:p>
            <a:r>
              <a:rPr lang="en-AU" dirty="0"/>
              <a:t>Photo by </a:t>
            </a:r>
            <a:r>
              <a:rPr lang="en-AU" dirty="0">
                <a:hlinkClick r:id="rId3"/>
              </a:rPr>
              <a:t>Barn Images</a:t>
            </a:r>
            <a:r>
              <a:rPr lang="en-AU" dirty="0"/>
              <a:t> on </a:t>
            </a:r>
            <a:r>
              <a:rPr lang="en-AU" dirty="0" err="1">
                <a:hlinkClick r:id="rId4"/>
              </a:rPr>
              <a:t>Unsplash</a:t>
            </a:r>
            <a:endParaRPr lang="en-AU" dirty="0"/>
          </a:p>
        </p:txBody>
      </p:sp>
    </p:spTree>
    <p:extLst>
      <p:ext uri="{BB962C8B-B14F-4D97-AF65-F5344CB8AC3E}">
        <p14:creationId xmlns:p14="http://schemas.microsoft.com/office/powerpoint/2010/main" val="85381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D9D1F5-72DC-7AEE-6D19-AA7E7A35B499}"/>
              </a:ext>
            </a:extLst>
          </p:cNvPr>
          <p:cNvSpPr>
            <a:spLocks noGrp="1"/>
          </p:cNvSpPr>
          <p:nvPr>
            <p:ph idx="1"/>
          </p:nvPr>
        </p:nvSpPr>
        <p:spPr>
          <a:xfrm>
            <a:off x="463062" y="3938954"/>
            <a:ext cx="11506200" cy="2804160"/>
          </a:xfrm>
        </p:spPr>
        <p:txBody>
          <a:bodyPr>
            <a:normAutofit/>
          </a:bodyPr>
          <a:lstStyle/>
          <a:p>
            <a:r>
              <a:rPr lang="en-AU" sz="2400" dirty="0"/>
              <a:t>COVID-19 saw an explosion in clinical </a:t>
            </a:r>
            <a:r>
              <a:rPr lang="en-AU" sz="2400" dirty="0">
                <a:highlight>
                  <a:srgbClr val="FFFF00"/>
                </a:highlight>
              </a:rPr>
              <a:t>prediction</a:t>
            </a:r>
            <a:r>
              <a:rPr lang="en-AU" sz="2400" dirty="0"/>
              <a:t> models, DOI: 10.1136/bmj.m1328</a:t>
            </a:r>
          </a:p>
          <a:p>
            <a:r>
              <a:rPr lang="en-AU" sz="2400" dirty="0"/>
              <a:t>Many small studies</a:t>
            </a:r>
          </a:p>
          <a:p>
            <a:r>
              <a:rPr lang="en-AU" sz="2400" dirty="0"/>
              <a:t>High risk of over-fitting: A good model for these data, but a bad model for new data.</a:t>
            </a:r>
          </a:p>
          <a:p>
            <a:r>
              <a:rPr lang="en-AU" sz="2400" dirty="0"/>
              <a:t>Out of 600 models, only 6 were useful for policy</a:t>
            </a:r>
          </a:p>
        </p:txBody>
      </p:sp>
      <p:sp>
        <p:nvSpPr>
          <p:cNvPr id="4" name="TextBox 3">
            <a:extLst>
              <a:ext uri="{FF2B5EF4-FFF2-40B4-BE49-F238E27FC236}">
                <a16:creationId xmlns:a16="http://schemas.microsoft.com/office/drawing/2014/main" id="{C25225BC-B257-67EF-571C-0E2852B7CA76}"/>
              </a:ext>
            </a:extLst>
          </p:cNvPr>
          <p:cNvSpPr txBox="1"/>
          <p:nvPr/>
        </p:nvSpPr>
        <p:spPr>
          <a:xfrm>
            <a:off x="838200" y="5547360"/>
            <a:ext cx="5847080" cy="646331"/>
          </a:xfrm>
          <a:prstGeom prst="rect">
            <a:avLst/>
          </a:prstGeom>
          <a:noFill/>
        </p:spPr>
        <p:txBody>
          <a:bodyPr wrap="square" rtlCol="0">
            <a:spAutoFit/>
          </a:bodyPr>
          <a:lstStyle/>
          <a:p>
            <a:br>
              <a:rPr lang="en-AU" dirty="0"/>
            </a:br>
            <a:r>
              <a:rPr lang="en-AU" dirty="0"/>
              <a:t>Photo by </a:t>
            </a:r>
            <a:r>
              <a:rPr lang="en-AU" dirty="0">
                <a:hlinkClick r:id="rId3"/>
              </a:rPr>
              <a:t>Mufid Majnun</a:t>
            </a:r>
            <a:r>
              <a:rPr lang="en-AU" dirty="0"/>
              <a:t> on </a:t>
            </a:r>
            <a:r>
              <a:rPr lang="en-AU" dirty="0" err="1">
                <a:hlinkClick r:id="rId4"/>
              </a:rPr>
              <a:t>Unsplash</a:t>
            </a:r>
            <a:endParaRPr lang="en-AU" dirty="0"/>
          </a:p>
        </p:txBody>
      </p:sp>
      <p:sp>
        <p:nvSpPr>
          <p:cNvPr id="5" name="Content Placeholder 2">
            <a:extLst>
              <a:ext uri="{FF2B5EF4-FFF2-40B4-BE49-F238E27FC236}">
                <a16:creationId xmlns:a16="http://schemas.microsoft.com/office/drawing/2014/main" id="{EFACB492-1E94-58BC-A22E-5B689788746F}"/>
              </a:ext>
            </a:extLst>
          </p:cNvPr>
          <p:cNvSpPr txBox="1">
            <a:spLocks/>
          </p:cNvSpPr>
          <p:nvPr/>
        </p:nvSpPr>
        <p:spPr>
          <a:xfrm>
            <a:off x="463062" y="447822"/>
            <a:ext cx="11506200" cy="2804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200" b="1" dirty="0" err="1">
                <a:latin typeface="KaiTi" panose="02010609060101010101" pitchFamily="49" charset="-122"/>
                <a:ea typeface="KaiTi" panose="02010609060101010101" pitchFamily="49" charset="-122"/>
                <a:cs typeface="Tahoma" panose="020B0604030504040204" pitchFamily="34" charset="0"/>
              </a:rPr>
              <a:t>新冠病见证了</a:t>
            </a:r>
            <a:r>
              <a:rPr lang="ja-JP" altLang="en-US" sz="3200" b="1">
                <a:latin typeface="KaiTi" panose="02010609060101010101" pitchFamily="49" charset="-122"/>
                <a:ea typeface="KaiTi" panose="02010609060101010101" pitchFamily="49" charset="-122"/>
              </a:rPr>
              <a:t>数量激增的临床</a:t>
            </a:r>
            <a:r>
              <a:rPr lang="ja-JP" altLang="en-US" sz="3200" b="1">
                <a:highlight>
                  <a:srgbClr val="FFFF00"/>
                </a:highlight>
                <a:latin typeface="KaiTi" panose="02010609060101010101" pitchFamily="49" charset="-122"/>
                <a:ea typeface="KaiTi" panose="02010609060101010101" pitchFamily="49" charset="-122"/>
              </a:rPr>
              <a:t>预测</a:t>
            </a:r>
            <a:r>
              <a:rPr lang="ja-JP" altLang="en-US" sz="3200" b="1">
                <a:latin typeface="KaiTi" panose="02010609060101010101" pitchFamily="49" charset="-122"/>
                <a:ea typeface="KaiTi" panose="02010609060101010101" pitchFamily="49" charset="-122"/>
              </a:rPr>
              <a:t>模型，</a:t>
            </a:r>
            <a:r>
              <a:rPr lang="en-AU" sz="2400" dirty="0">
                <a:latin typeface="Tahoma" panose="020B0604030504040204" pitchFamily="34" charset="0"/>
                <a:ea typeface="Tahoma" panose="020B0604030504040204" pitchFamily="34" charset="0"/>
                <a:cs typeface="Tahoma" panose="020B0604030504040204" pitchFamily="34" charset="0"/>
              </a:rPr>
              <a:t>DOI：10.1136/bmj.m1328</a:t>
            </a:r>
            <a:endParaRPr lang="en-AU" sz="3200" dirty="0">
              <a:latin typeface="Tahoma" panose="020B0604030504040204" pitchFamily="34" charset="0"/>
              <a:ea typeface="Tahoma" panose="020B0604030504040204" pitchFamily="34" charset="0"/>
              <a:cs typeface="Tahoma" panose="020B0604030504040204" pitchFamily="34" charset="0"/>
            </a:endParaRPr>
          </a:p>
          <a:p>
            <a:r>
              <a:rPr lang="ja-JP" altLang="en-US" sz="3200" b="1">
                <a:latin typeface="KaiTi" panose="02010609060101010101" pitchFamily="49" charset="-122"/>
                <a:ea typeface="KaiTi" panose="02010609060101010101" pitchFamily="49" charset="-122"/>
              </a:rPr>
              <a:t>许多小型研究</a:t>
            </a:r>
          </a:p>
          <a:p>
            <a:r>
              <a:rPr lang="ja-JP" altLang="en-US" sz="3200" b="1">
                <a:latin typeface="KaiTi" panose="02010609060101010101" pitchFamily="49" charset="-122"/>
                <a:ea typeface="KaiTi" panose="02010609060101010101" pitchFamily="49" charset="-122"/>
              </a:rPr>
              <a:t>过拟合风险高：对于这些数据来说，这是一个好模型，但对于新数据来说，这是一个坏模型。</a:t>
            </a:r>
          </a:p>
          <a:p>
            <a:r>
              <a:rPr lang="ja-JP" altLang="en-US" sz="3200" b="1">
                <a:latin typeface="KaiTi" panose="02010609060101010101" pitchFamily="49" charset="-122"/>
                <a:ea typeface="KaiTi" panose="02010609060101010101" pitchFamily="49" charset="-122"/>
              </a:rPr>
              <a:t>在 </a:t>
            </a:r>
            <a:r>
              <a:rPr lang="en-US" altLang="ja-JP" sz="3200" b="1" dirty="0">
                <a:latin typeface="KaiTi" panose="02010609060101010101" pitchFamily="49" charset="-122"/>
                <a:ea typeface="KaiTi" panose="02010609060101010101" pitchFamily="49" charset="-122"/>
              </a:rPr>
              <a:t>600 </a:t>
            </a:r>
            <a:r>
              <a:rPr lang="ja-JP" altLang="en-US" sz="3200" b="1">
                <a:latin typeface="KaiTi" panose="02010609060101010101" pitchFamily="49" charset="-122"/>
                <a:ea typeface="KaiTi" panose="02010609060101010101" pitchFamily="49" charset="-122"/>
              </a:rPr>
              <a:t>个模型中，只有 </a:t>
            </a:r>
            <a:r>
              <a:rPr lang="en-US" altLang="ja-JP" sz="3200" b="1" dirty="0">
                <a:latin typeface="KaiTi" panose="02010609060101010101" pitchFamily="49" charset="-122"/>
                <a:ea typeface="KaiTi" panose="02010609060101010101" pitchFamily="49" charset="-122"/>
              </a:rPr>
              <a:t>6 </a:t>
            </a:r>
            <a:r>
              <a:rPr lang="ja-JP" altLang="en-US" sz="3200" b="1">
                <a:latin typeface="KaiTi" panose="02010609060101010101" pitchFamily="49" charset="-122"/>
                <a:ea typeface="KaiTi" panose="02010609060101010101" pitchFamily="49" charset="-122"/>
              </a:rPr>
              <a:t>个对政策制定有用</a:t>
            </a:r>
            <a:endParaRPr lang="en-AU" sz="32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29349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9BFC-9643-2F6E-3171-2FC6C4D24461}"/>
              </a:ext>
            </a:extLst>
          </p:cNvPr>
          <p:cNvSpPr>
            <a:spLocks noGrp="1"/>
          </p:cNvSpPr>
          <p:nvPr>
            <p:ph type="title"/>
          </p:nvPr>
        </p:nvSpPr>
        <p:spPr>
          <a:xfrm>
            <a:off x="853440" y="90805"/>
            <a:ext cx="10515600" cy="752475"/>
          </a:xfrm>
        </p:spPr>
        <p:txBody>
          <a:bodyPr>
            <a:normAutofit/>
          </a:bodyPr>
          <a:lstStyle/>
          <a:p>
            <a:r>
              <a:rPr lang="en-AU" dirty="0"/>
              <a:t>Growth of paper mills  </a:t>
            </a:r>
            <a:r>
              <a:rPr lang="ja-JP" altLang="en-US" b="1">
                <a:latin typeface="KaiTi" panose="02010609060101010101" pitchFamily="49" charset="-122"/>
                <a:ea typeface="KaiTi" panose="02010609060101010101" pitchFamily="49" charset="-122"/>
              </a:rPr>
              <a:t>论文工厂</a:t>
            </a:r>
            <a:r>
              <a:rPr lang="ja-JP" altLang="en-AU" b="1">
                <a:latin typeface="KaiTi" panose="02010609060101010101" pitchFamily="49" charset="-122"/>
                <a:ea typeface="KaiTi" panose="02010609060101010101" pitchFamily="49" charset="-122"/>
              </a:rPr>
              <a:t>的</a:t>
            </a:r>
            <a:r>
              <a:rPr lang="ja-JP" altLang="en-US" b="1">
                <a:latin typeface="KaiTi" panose="02010609060101010101" pitchFamily="49" charset="-122"/>
                <a:ea typeface="KaiTi" panose="02010609060101010101" pitchFamily="49" charset="-122"/>
              </a:rPr>
              <a:t>生产</a:t>
            </a:r>
            <a:endParaRPr lang="en-AU" b="1" dirty="0">
              <a:latin typeface="KaiTi" panose="02010609060101010101" pitchFamily="49" charset="-122"/>
              <a:ea typeface="KaiTi" panose="02010609060101010101" pitchFamily="49" charset="-122"/>
            </a:endParaRPr>
          </a:p>
        </p:txBody>
      </p:sp>
      <p:sp>
        <p:nvSpPr>
          <p:cNvPr id="4" name="TextBox 3">
            <a:extLst>
              <a:ext uri="{FF2B5EF4-FFF2-40B4-BE49-F238E27FC236}">
                <a16:creationId xmlns:a16="http://schemas.microsoft.com/office/drawing/2014/main" id="{50E8249D-CD50-4F8D-5BD5-10707E223C39}"/>
              </a:ext>
            </a:extLst>
          </p:cNvPr>
          <p:cNvSpPr txBox="1"/>
          <p:nvPr/>
        </p:nvSpPr>
        <p:spPr>
          <a:xfrm flipH="1">
            <a:off x="822960" y="6308209"/>
            <a:ext cx="5273040" cy="369332"/>
          </a:xfrm>
          <a:prstGeom prst="rect">
            <a:avLst/>
          </a:prstGeom>
          <a:noFill/>
        </p:spPr>
        <p:txBody>
          <a:bodyPr wrap="square" rtlCol="0">
            <a:spAutoFit/>
          </a:bodyPr>
          <a:lstStyle/>
          <a:p>
            <a:r>
              <a:rPr lang="en-AU" b="1"/>
              <a:t>doi:</a:t>
            </a:r>
            <a:r>
              <a:rPr lang="en-AU"/>
              <a:t> https://doi.org/10.1101/2025.08.29.673016</a:t>
            </a:r>
          </a:p>
        </p:txBody>
      </p:sp>
      <p:pic>
        <p:nvPicPr>
          <p:cNvPr id="6" name="Picture 5">
            <a:extLst>
              <a:ext uri="{FF2B5EF4-FFF2-40B4-BE49-F238E27FC236}">
                <a16:creationId xmlns:a16="http://schemas.microsoft.com/office/drawing/2014/main" id="{FD6BA11E-628D-8A99-BF8F-B043B795EC72}"/>
              </a:ext>
            </a:extLst>
          </p:cNvPr>
          <p:cNvPicPr>
            <a:picLocks noChangeAspect="1"/>
          </p:cNvPicPr>
          <p:nvPr/>
        </p:nvPicPr>
        <p:blipFill>
          <a:blip r:embed="rId2"/>
          <a:stretch>
            <a:fillRect/>
          </a:stretch>
        </p:blipFill>
        <p:spPr>
          <a:xfrm>
            <a:off x="4196456" y="933938"/>
            <a:ext cx="7484417" cy="5374271"/>
          </a:xfrm>
          <a:prstGeom prst="rect">
            <a:avLst/>
          </a:prstGeom>
        </p:spPr>
      </p:pic>
      <p:sp>
        <p:nvSpPr>
          <p:cNvPr id="5" name="TextBox 4">
            <a:extLst>
              <a:ext uri="{FF2B5EF4-FFF2-40B4-BE49-F238E27FC236}">
                <a16:creationId xmlns:a16="http://schemas.microsoft.com/office/drawing/2014/main" id="{EED1E419-78CC-AD11-2F03-8FD82FED6BBD}"/>
              </a:ext>
            </a:extLst>
          </p:cNvPr>
          <p:cNvSpPr txBox="1"/>
          <p:nvPr/>
        </p:nvSpPr>
        <p:spPr>
          <a:xfrm rot="16200000">
            <a:off x="3027355" y="2933279"/>
            <a:ext cx="1968871" cy="369332"/>
          </a:xfrm>
          <a:prstGeom prst="rect">
            <a:avLst/>
          </a:prstGeom>
          <a:noFill/>
        </p:spPr>
        <p:txBody>
          <a:bodyPr wrap="square">
            <a:spAutoFit/>
          </a:bodyPr>
          <a:lstStyle/>
          <a:p>
            <a:pPr>
              <a:buNone/>
            </a:pPr>
            <a:r>
              <a:rPr lang="ja-JP" altLang="en-US" b="1">
                <a:solidFill>
                  <a:srgbClr val="26221F"/>
                </a:solidFill>
                <a:effectLst/>
                <a:latin typeface="KaiTi" panose="02010609060101010101" pitchFamily="49" charset="-122"/>
                <a:ea typeface="KaiTi" panose="02010609060101010101" pitchFamily="49" charset="-122"/>
              </a:rPr>
              <a:t>被标记的论文</a:t>
            </a:r>
          </a:p>
        </p:txBody>
      </p:sp>
      <p:sp>
        <p:nvSpPr>
          <p:cNvPr id="8" name="TextBox 7">
            <a:extLst>
              <a:ext uri="{FF2B5EF4-FFF2-40B4-BE49-F238E27FC236}">
                <a16:creationId xmlns:a16="http://schemas.microsoft.com/office/drawing/2014/main" id="{B503CADB-ACD8-6157-0F38-71297518F6CC}"/>
              </a:ext>
            </a:extLst>
          </p:cNvPr>
          <p:cNvSpPr txBox="1"/>
          <p:nvPr/>
        </p:nvSpPr>
        <p:spPr>
          <a:xfrm>
            <a:off x="304801" y="2296807"/>
            <a:ext cx="3341077" cy="1938992"/>
          </a:xfrm>
          <a:prstGeom prst="rect">
            <a:avLst/>
          </a:prstGeom>
          <a:noFill/>
        </p:spPr>
        <p:txBody>
          <a:bodyPr wrap="square">
            <a:spAutoFit/>
          </a:bodyPr>
          <a:lstStyle/>
          <a:p>
            <a:r>
              <a:rPr lang="en-AU" sz="2000" b="1" dirty="0" err="1">
                <a:latin typeface="KaiTi" panose="02010609060101010101" pitchFamily="49" charset="-122"/>
                <a:ea typeface="KaiTi" panose="02010609060101010101" pitchFamily="49" charset="-122"/>
              </a:rPr>
              <a:t>被标记（flagged</a:t>
            </a:r>
            <a:r>
              <a:rPr lang="en-AU" sz="2000" b="1" dirty="0">
                <a:latin typeface="KaiTi" panose="02010609060101010101" pitchFamily="49" charset="-122"/>
                <a:ea typeface="KaiTi" panose="02010609060101010101" pitchFamily="49" charset="-122"/>
              </a:rPr>
              <a:t>）</a:t>
            </a:r>
          </a:p>
          <a:p>
            <a:pPr marL="342900" indent="-342900">
              <a:buFontTx/>
              <a:buChar char="-"/>
            </a:pPr>
            <a:r>
              <a:rPr lang="en-AU" sz="2000" b="1" dirty="0" err="1">
                <a:latin typeface="KaiTi" panose="02010609060101010101" pitchFamily="49" charset="-122"/>
                <a:ea typeface="KaiTi" panose="02010609060101010101" pitchFamily="49" charset="-122"/>
              </a:rPr>
              <a:t>表示论文已被标记或标明需要注意</a:t>
            </a:r>
            <a:endParaRPr lang="en-AU" sz="2000" b="1" dirty="0">
              <a:latin typeface="KaiTi" panose="02010609060101010101" pitchFamily="49" charset="-122"/>
              <a:ea typeface="KaiTi" panose="02010609060101010101" pitchFamily="49" charset="-122"/>
            </a:endParaRPr>
          </a:p>
          <a:p>
            <a:pPr marL="342900" indent="-342900">
              <a:buFontTx/>
              <a:buChar char="-"/>
            </a:pPr>
            <a:r>
              <a:rPr lang="en-AU" sz="2000" b="1" dirty="0" err="1">
                <a:latin typeface="KaiTi" panose="02010609060101010101" pitchFamily="49" charset="-122"/>
                <a:ea typeface="KaiTi" panose="02010609060101010101" pitchFamily="49" charset="-122"/>
              </a:rPr>
              <a:t>通常是由于诸如抄袭、数据操纵、违反道德或同行评审违规等问题</a:t>
            </a:r>
            <a:r>
              <a:rPr lang="en-AU" sz="2000" b="1" dirty="0">
                <a:latin typeface="KaiTi" panose="02010609060101010101" pitchFamily="49" charset="-122"/>
                <a:ea typeface="KaiTi" panose="02010609060101010101" pitchFamily="49" charset="-122"/>
              </a:rPr>
              <a:t>。</a:t>
            </a:r>
          </a:p>
        </p:txBody>
      </p:sp>
    </p:spTree>
    <p:extLst>
      <p:ext uri="{BB962C8B-B14F-4D97-AF65-F5344CB8AC3E}">
        <p14:creationId xmlns:p14="http://schemas.microsoft.com/office/powerpoint/2010/main" val="143409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A26E-1498-FB9B-FA74-FAA118274BDF}"/>
              </a:ext>
            </a:extLst>
          </p:cNvPr>
          <p:cNvSpPr>
            <a:spLocks noGrp="1"/>
          </p:cNvSpPr>
          <p:nvPr>
            <p:ph type="title"/>
          </p:nvPr>
        </p:nvSpPr>
        <p:spPr>
          <a:xfrm>
            <a:off x="838200" y="84875"/>
            <a:ext cx="10515600" cy="947860"/>
          </a:xfrm>
        </p:spPr>
        <p:txBody>
          <a:bodyPr>
            <a:normAutofit fontScale="90000"/>
          </a:bodyPr>
          <a:lstStyle/>
          <a:p>
            <a:r>
              <a:rPr lang="en-AU" dirty="0"/>
              <a:t>Ten simple rules for good research practice</a:t>
            </a:r>
            <a:br>
              <a:rPr lang="en-AU" dirty="0"/>
            </a:br>
            <a:r>
              <a:rPr lang="ja-JP" altLang="en-US" b="1">
                <a:latin typeface="KaiTi" panose="02010609060101010101" pitchFamily="49" charset="-122"/>
                <a:ea typeface="KaiTi" panose="02010609060101010101" pitchFamily="49" charset="-122"/>
              </a:rPr>
              <a:t>十条良好研究实践的简单规则</a:t>
            </a:r>
            <a:endParaRPr lang="en-AU" b="1" dirty="0">
              <a:latin typeface="KaiTi" panose="02010609060101010101" pitchFamily="49" charset="-122"/>
              <a:ea typeface="KaiTi" panose="02010609060101010101" pitchFamily="49" charset="-122"/>
            </a:endParaRPr>
          </a:p>
        </p:txBody>
      </p:sp>
      <p:pic>
        <p:nvPicPr>
          <p:cNvPr id="5" name="Content Placeholder 4" descr="A diagram of a research process&#10;&#10;AI-generated content may be incorrect.">
            <a:extLst>
              <a:ext uri="{FF2B5EF4-FFF2-40B4-BE49-F238E27FC236}">
                <a16:creationId xmlns:a16="http://schemas.microsoft.com/office/drawing/2014/main" id="{E47C23A8-93FB-211A-A365-7860E9900A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825" y="1157045"/>
            <a:ext cx="6271664" cy="5163671"/>
          </a:xfrm>
        </p:spPr>
      </p:pic>
      <p:sp>
        <p:nvSpPr>
          <p:cNvPr id="6" name="TextBox 5">
            <a:extLst>
              <a:ext uri="{FF2B5EF4-FFF2-40B4-BE49-F238E27FC236}">
                <a16:creationId xmlns:a16="http://schemas.microsoft.com/office/drawing/2014/main" id="{9C44DE14-EAC5-271F-C691-818F741DD64E}"/>
              </a:ext>
            </a:extLst>
          </p:cNvPr>
          <p:cNvSpPr txBox="1"/>
          <p:nvPr/>
        </p:nvSpPr>
        <p:spPr>
          <a:xfrm>
            <a:off x="838200" y="6445026"/>
            <a:ext cx="4050254" cy="369332"/>
          </a:xfrm>
          <a:prstGeom prst="rect">
            <a:avLst/>
          </a:prstGeom>
          <a:noFill/>
        </p:spPr>
        <p:txBody>
          <a:bodyPr wrap="square" rtlCol="0">
            <a:spAutoFit/>
          </a:bodyPr>
          <a:lstStyle/>
          <a:p>
            <a:r>
              <a:rPr lang="fr-FR" dirty="0"/>
              <a:t>DOI: </a:t>
            </a:r>
            <a:r>
              <a:rPr lang="fr-FR" dirty="0">
                <a:hlinkClick r:id="rId3"/>
              </a:rPr>
              <a:t>10.1371/journal.pcbi.1010139</a:t>
            </a:r>
            <a:endParaRPr lang="en-AU" dirty="0"/>
          </a:p>
        </p:txBody>
      </p:sp>
      <p:sp>
        <p:nvSpPr>
          <p:cNvPr id="4" name="TextBox 3">
            <a:extLst>
              <a:ext uri="{FF2B5EF4-FFF2-40B4-BE49-F238E27FC236}">
                <a16:creationId xmlns:a16="http://schemas.microsoft.com/office/drawing/2014/main" id="{6E2A1461-3DC7-963F-EEEE-ADE847A69DDE}"/>
              </a:ext>
            </a:extLst>
          </p:cNvPr>
          <p:cNvSpPr txBox="1"/>
          <p:nvPr/>
        </p:nvSpPr>
        <p:spPr>
          <a:xfrm>
            <a:off x="7643447" y="1157045"/>
            <a:ext cx="4278924" cy="5693866"/>
          </a:xfrm>
          <a:prstGeom prst="rect">
            <a:avLst/>
          </a:prstGeom>
          <a:noFill/>
        </p:spPr>
        <p:txBody>
          <a:bodyPr wrap="square">
            <a:spAutoFit/>
          </a:bodyPr>
          <a:lstStyle/>
          <a:p>
            <a:r>
              <a:rPr lang="en-AU" sz="2800" b="1" dirty="0" err="1">
                <a:latin typeface="KaiTi" panose="02010609060101010101" pitchFamily="49" charset="-122"/>
                <a:ea typeface="KaiTi" panose="02010609060101010101" pitchFamily="49" charset="-122"/>
              </a:rPr>
              <a:t>规划</a:t>
            </a:r>
            <a:endParaRPr lang="en-AU" sz="2800" b="1" dirty="0">
              <a:latin typeface="KaiTi" panose="02010609060101010101" pitchFamily="49" charset="-122"/>
              <a:ea typeface="KaiTi" panose="02010609060101010101" pitchFamily="49" charset="-122"/>
            </a:endParaRPr>
          </a:p>
          <a:p>
            <a:r>
              <a:rPr lang="en-AU" sz="2000" b="1" dirty="0">
                <a:latin typeface="KaiTi" panose="02010609060101010101" pitchFamily="49" charset="-122"/>
                <a:ea typeface="KaiTi" panose="02010609060101010101" pitchFamily="49" charset="-122"/>
              </a:rPr>
              <a:t>1. </a:t>
            </a:r>
            <a:r>
              <a:rPr lang="en-AU" sz="2000" b="1" dirty="0" err="1">
                <a:latin typeface="KaiTi" panose="02010609060101010101" pitchFamily="49" charset="-122"/>
                <a:ea typeface="KaiTi" panose="02010609060101010101" pitchFamily="49" charset="-122"/>
              </a:rPr>
              <a:t>明确研究问题</a:t>
            </a:r>
            <a:endParaRPr lang="en-AU" sz="2000" b="1" dirty="0">
              <a:latin typeface="KaiTi" panose="02010609060101010101" pitchFamily="49" charset="-122"/>
              <a:ea typeface="KaiTi" panose="02010609060101010101" pitchFamily="49" charset="-122"/>
            </a:endParaRPr>
          </a:p>
          <a:p>
            <a:pPr marL="454025" indent="-454025"/>
            <a:r>
              <a:rPr lang="en-AU" sz="2000" b="1" dirty="0">
                <a:latin typeface="KaiTi" panose="02010609060101010101" pitchFamily="49" charset="-122"/>
                <a:ea typeface="KaiTi" panose="02010609060101010101" pitchFamily="49" charset="-122"/>
              </a:rPr>
              <a:t>2.</a:t>
            </a:r>
            <a:r>
              <a:rPr lang="zh-CN" altLang="en-US" sz="2000" b="1" dirty="0">
                <a:latin typeface="KaiTi" panose="02010609060101010101" pitchFamily="49" charset="-122"/>
                <a:ea typeface="KaiTi" panose="02010609060101010101" pitchFamily="49" charset="-122"/>
              </a:rPr>
              <a:t> </a:t>
            </a:r>
            <a:r>
              <a:rPr lang="ja-JP" altLang="en-US" sz="2000" b="1">
                <a:latin typeface="KaiTi" panose="02010609060101010101" pitchFamily="49" charset="-122"/>
                <a:ea typeface="KaiTi" panose="02010609060101010101" pitchFamily="49" charset="-122"/>
              </a:rPr>
              <a:t>编写并</a:t>
            </a:r>
            <a:r>
              <a:rPr lang="en-AU" sz="2000" b="1" dirty="0" err="1">
                <a:latin typeface="KaiTi" panose="02010609060101010101" pitchFamily="49" charset="-122"/>
                <a:ea typeface="KaiTi" panose="02010609060101010101" pitchFamily="49" charset="-122"/>
              </a:rPr>
              <a:t>注册研究方案</a:t>
            </a:r>
            <a:endParaRPr lang="en-AU" sz="2000" b="1" dirty="0">
              <a:latin typeface="KaiTi" panose="02010609060101010101" pitchFamily="49" charset="-122"/>
              <a:ea typeface="KaiTi" panose="02010609060101010101" pitchFamily="49" charset="-122"/>
            </a:endParaRPr>
          </a:p>
          <a:p>
            <a:r>
              <a:rPr lang="en-AU" sz="2000" b="1" dirty="0">
                <a:latin typeface="KaiTi" panose="02010609060101010101" pitchFamily="49" charset="-122"/>
                <a:ea typeface="KaiTi" panose="02010609060101010101" pitchFamily="49" charset="-122"/>
              </a:rPr>
              <a:t>3. </a:t>
            </a:r>
            <a:r>
              <a:rPr lang="en-AU" sz="2000" b="1" dirty="0" err="1">
                <a:latin typeface="KaiTi" panose="02010609060101010101" pitchFamily="49" charset="-122"/>
                <a:ea typeface="KaiTi" panose="02010609060101010101" pitchFamily="49" charset="-122"/>
              </a:rPr>
              <a:t>论证样本量</a:t>
            </a:r>
            <a:r>
              <a:rPr lang="ja-JP" altLang="en-US" sz="2000" b="1">
                <a:latin typeface="KaiTi" panose="02010609060101010101" pitchFamily="49" charset="-122"/>
                <a:ea typeface="KaiTi" panose="02010609060101010101" pitchFamily="49" charset="-122"/>
              </a:rPr>
              <a:t>的合理性 </a:t>
            </a:r>
            <a:endParaRPr lang="en-AU" sz="2000" b="1" dirty="0">
              <a:latin typeface="KaiTi" panose="02010609060101010101" pitchFamily="49" charset="-122"/>
              <a:ea typeface="KaiTi" panose="02010609060101010101" pitchFamily="49" charset="-122"/>
            </a:endParaRPr>
          </a:p>
          <a:p>
            <a:r>
              <a:rPr lang="en-AU" sz="2000" b="1" dirty="0">
                <a:latin typeface="KaiTi" panose="02010609060101010101" pitchFamily="49" charset="-122"/>
                <a:ea typeface="KaiTi" panose="02010609060101010101" pitchFamily="49" charset="-122"/>
              </a:rPr>
              <a:t>4. </a:t>
            </a:r>
            <a:r>
              <a:rPr lang="en-AU" sz="2000" b="1" dirty="0" err="1">
                <a:latin typeface="KaiTi" panose="02010609060101010101" pitchFamily="49" charset="-122"/>
                <a:ea typeface="KaiTi" panose="02010609060101010101" pitchFamily="49" charset="-122"/>
              </a:rPr>
              <a:t>撰写数据管理计划</a:t>
            </a:r>
            <a:endParaRPr lang="en-AU" sz="2000" b="1" dirty="0">
              <a:latin typeface="KaiTi" panose="02010609060101010101" pitchFamily="49" charset="-122"/>
              <a:ea typeface="KaiTi" panose="02010609060101010101" pitchFamily="49" charset="-122"/>
            </a:endParaRPr>
          </a:p>
          <a:p>
            <a:r>
              <a:rPr lang="en-AU" sz="2000" b="1" dirty="0">
                <a:latin typeface="KaiTi" panose="02010609060101010101" pitchFamily="49" charset="-122"/>
                <a:ea typeface="KaiTi" panose="02010609060101010101" pitchFamily="49" charset="-122"/>
              </a:rPr>
              <a:t>5. </a:t>
            </a:r>
            <a:r>
              <a:rPr lang="en-AU" sz="2000" b="1" dirty="0" err="1">
                <a:latin typeface="KaiTi" panose="02010609060101010101" pitchFamily="49" charset="-122"/>
                <a:ea typeface="KaiTi" panose="02010609060101010101" pitchFamily="49" charset="-122"/>
              </a:rPr>
              <a:t>减少偏</a:t>
            </a:r>
            <a:r>
              <a:rPr lang="ja-JP" altLang="en-US" sz="2000" b="1">
                <a:latin typeface="KaiTi" panose="02010609060101010101" pitchFamily="49" charset="-122"/>
                <a:ea typeface="KaiTi" panose="02010609060101010101" pitchFamily="49" charset="-122"/>
              </a:rPr>
              <a:t>倚</a:t>
            </a:r>
          </a:p>
          <a:p>
            <a:endParaRPr lang="en-AU" sz="2000" b="1" dirty="0">
              <a:latin typeface="KaiTi" panose="02010609060101010101" pitchFamily="49" charset="-122"/>
              <a:ea typeface="KaiTi" panose="02010609060101010101" pitchFamily="49" charset="-122"/>
            </a:endParaRPr>
          </a:p>
          <a:p>
            <a:r>
              <a:rPr lang="ja-JP" altLang="en-US" sz="2800" b="1">
                <a:latin typeface="KaiTi" panose="02010609060101010101" pitchFamily="49" charset="-122"/>
                <a:ea typeface="KaiTi" panose="02010609060101010101" pitchFamily="49" charset="-122"/>
              </a:rPr>
              <a:t>执行</a:t>
            </a:r>
          </a:p>
          <a:p>
            <a:r>
              <a:rPr lang="en-US" altLang="ja-JP" sz="2000" b="1" dirty="0">
                <a:latin typeface="KaiTi" panose="02010609060101010101" pitchFamily="49" charset="-122"/>
                <a:ea typeface="KaiTi" panose="02010609060101010101" pitchFamily="49" charset="-122"/>
              </a:rPr>
              <a:t>6. </a:t>
            </a:r>
            <a:r>
              <a:rPr lang="ja-JP" altLang="en-US" sz="2000" b="1">
                <a:latin typeface="KaiTi" panose="02010609060101010101" pitchFamily="49" charset="-122"/>
                <a:ea typeface="KaiTi" panose="02010609060101010101" pitchFamily="49" charset="-122"/>
              </a:rPr>
              <a:t>避免可疑的研究实践</a:t>
            </a:r>
          </a:p>
          <a:p>
            <a:r>
              <a:rPr lang="en-US" altLang="ja-JP" sz="2000" b="1" dirty="0">
                <a:latin typeface="KaiTi" panose="02010609060101010101" pitchFamily="49" charset="-122"/>
                <a:ea typeface="KaiTi" panose="02010609060101010101" pitchFamily="49" charset="-122"/>
              </a:rPr>
              <a:t>7. </a:t>
            </a:r>
            <a:r>
              <a:rPr lang="ja-JP" altLang="en-US" sz="2000" b="1">
                <a:latin typeface="KaiTi" panose="02010609060101010101" pitchFamily="49" charset="-122"/>
                <a:ea typeface="KaiTi" panose="02010609060101010101" pitchFamily="49" charset="-122"/>
              </a:rPr>
              <a:t>谨慎解读统计显著性</a:t>
            </a:r>
          </a:p>
          <a:p>
            <a:r>
              <a:rPr lang="en-US" altLang="ja-JP" sz="2000" b="1" dirty="0">
                <a:latin typeface="KaiTi" panose="02010609060101010101" pitchFamily="49" charset="-122"/>
                <a:ea typeface="KaiTi" panose="02010609060101010101" pitchFamily="49" charset="-122"/>
              </a:rPr>
              <a:t>8. </a:t>
            </a:r>
            <a:r>
              <a:rPr lang="ja-JP" altLang="en-US" sz="2000" b="1">
                <a:latin typeface="KaiTi" panose="02010609060101010101" pitchFamily="49" charset="-122"/>
                <a:ea typeface="KaiTi" panose="02010609060101010101" pitchFamily="49" charset="-122"/>
              </a:rPr>
              <a:t>公开开放您的研究</a:t>
            </a:r>
            <a:endParaRPr lang="en-AU" altLang="ja-JP" sz="2000" b="1" dirty="0">
              <a:latin typeface="KaiTi" panose="02010609060101010101" pitchFamily="49" charset="-122"/>
              <a:ea typeface="KaiTi" panose="02010609060101010101" pitchFamily="49" charset="-122"/>
            </a:endParaRPr>
          </a:p>
          <a:p>
            <a:endParaRPr lang="ja-JP" altLang="en-US" sz="2000" b="1">
              <a:latin typeface="KaiTi" panose="02010609060101010101" pitchFamily="49" charset="-122"/>
              <a:ea typeface="KaiTi" panose="02010609060101010101" pitchFamily="49" charset="-122"/>
            </a:endParaRPr>
          </a:p>
          <a:p>
            <a:r>
              <a:rPr lang="ja-JP" altLang="en-US" sz="2800" b="1">
                <a:latin typeface="KaiTi" panose="02010609060101010101" pitchFamily="49" charset="-122"/>
                <a:ea typeface="KaiTi" panose="02010609060101010101" pitchFamily="49" charset="-122"/>
              </a:rPr>
              <a:t>报告</a:t>
            </a:r>
          </a:p>
          <a:p>
            <a:r>
              <a:rPr lang="en-US" altLang="ja-JP" sz="2000" b="1" dirty="0">
                <a:latin typeface="KaiTi" panose="02010609060101010101" pitchFamily="49" charset="-122"/>
                <a:ea typeface="KaiTi" panose="02010609060101010101" pitchFamily="49" charset="-122"/>
              </a:rPr>
              <a:t>9. </a:t>
            </a:r>
            <a:r>
              <a:rPr lang="ja-JP" altLang="en-US" sz="2000" b="1">
                <a:latin typeface="KaiTi" panose="02010609060101010101" pitchFamily="49" charset="-122"/>
                <a:ea typeface="KaiTi" panose="02010609060101010101" pitchFamily="49" charset="-122"/>
              </a:rPr>
              <a:t>报告所有发现</a:t>
            </a:r>
          </a:p>
          <a:p>
            <a:r>
              <a:rPr lang="en-US" altLang="ja-JP" sz="2000" b="1" dirty="0">
                <a:latin typeface="KaiTi" panose="02010609060101010101" pitchFamily="49" charset="-122"/>
                <a:ea typeface="KaiTi" panose="02010609060101010101" pitchFamily="49" charset="-122"/>
              </a:rPr>
              <a:t>10. </a:t>
            </a:r>
            <a:r>
              <a:rPr lang="ja-JP" altLang="en-US" sz="2000" b="1">
                <a:latin typeface="KaiTi" panose="02010609060101010101" pitchFamily="49" charset="-122"/>
                <a:ea typeface="KaiTi" panose="02010609060101010101" pitchFamily="49" charset="-122"/>
              </a:rPr>
              <a:t>遵循报告指南</a:t>
            </a:r>
            <a:endParaRPr lang="en-AU" sz="2000" b="1" dirty="0">
              <a:latin typeface="KaiTi" panose="02010609060101010101" pitchFamily="49" charset="-122"/>
              <a:ea typeface="KaiTi" panose="02010609060101010101" pitchFamily="49" charset="-122"/>
            </a:endParaRPr>
          </a:p>
          <a:p>
            <a:endParaRPr lang="en-AU" sz="2000" b="1" dirty="0">
              <a:latin typeface="KaiTi" panose="02010609060101010101" pitchFamily="49" charset="-122"/>
              <a:ea typeface="KaiTi" panose="02010609060101010101" pitchFamily="49" charset="-122"/>
            </a:endParaRPr>
          </a:p>
          <a:p>
            <a:endParaRPr lang="en-AU" sz="20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2694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4B80-8EDB-B146-108D-EB46F9908400}"/>
              </a:ext>
            </a:extLst>
          </p:cNvPr>
          <p:cNvSpPr>
            <a:spLocks noGrp="1"/>
          </p:cNvSpPr>
          <p:nvPr>
            <p:ph type="title"/>
          </p:nvPr>
        </p:nvSpPr>
        <p:spPr>
          <a:xfrm>
            <a:off x="838200" y="341706"/>
            <a:ext cx="10515600" cy="762635"/>
          </a:xfrm>
        </p:spPr>
        <p:txBody>
          <a:bodyPr>
            <a:normAutofit fontScale="90000"/>
          </a:bodyPr>
          <a:lstStyle/>
          <a:p>
            <a:r>
              <a:rPr lang="en-AU" sz="4000" dirty="0">
                <a:solidFill>
                  <a:srgbClr val="002060"/>
                </a:solidFill>
              </a:rPr>
              <a:t>Rule 1. Specifying questions</a:t>
            </a:r>
            <a:r>
              <a:rPr lang="zh-CN" altLang="en-US" sz="4000" dirty="0">
                <a:solidFill>
                  <a:srgbClr val="002060"/>
                </a:solidFill>
              </a:rPr>
              <a:t> </a:t>
            </a:r>
            <a:br>
              <a:rPr lang="en-AU" altLang="zh-CN" dirty="0">
                <a:solidFill>
                  <a:srgbClr val="002060"/>
                </a:solidFill>
              </a:rPr>
            </a:br>
            <a:r>
              <a:rPr lang="zh-CN" altLang="en-US" b="1" dirty="0">
                <a:solidFill>
                  <a:srgbClr val="002060"/>
                </a:solidFill>
                <a:latin typeface="KaiTi" panose="02010609060101010101" pitchFamily="49" charset="-122"/>
                <a:ea typeface="KaiTi" panose="02010609060101010101" pitchFamily="49" charset="-122"/>
              </a:rPr>
              <a:t>规则 </a:t>
            </a:r>
            <a:r>
              <a:rPr lang="en-US" altLang="zh-CN" b="1" dirty="0">
                <a:solidFill>
                  <a:srgbClr val="002060"/>
                </a:solidFill>
                <a:latin typeface="KaiTi" panose="02010609060101010101" pitchFamily="49" charset="-122"/>
                <a:ea typeface="KaiTi" panose="02010609060101010101" pitchFamily="49" charset="-122"/>
              </a:rPr>
              <a:t>1. </a:t>
            </a:r>
            <a:r>
              <a:rPr lang="zh-CN" altLang="en-US" b="1" dirty="0">
                <a:solidFill>
                  <a:srgbClr val="002060"/>
                </a:solidFill>
                <a:latin typeface="KaiTi" panose="02010609060101010101" pitchFamily="49" charset="-122"/>
                <a:ea typeface="KaiTi" panose="02010609060101010101" pitchFamily="49" charset="-122"/>
              </a:rPr>
              <a:t>明确具体的问题</a:t>
            </a:r>
            <a:endParaRPr lang="en-AU" b="1" dirty="0">
              <a:solidFill>
                <a:srgbClr val="002060"/>
              </a:solidFill>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0738A181-3460-DA2A-BCED-06917B9794C8}"/>
              </a:ext>
            </a:extLst>
          </p:cNvPr>
          <p:cNvSpPr>
            <a:spLocks noGrp="1"/>
          </p:cNvSpPr>
          <p:nvPr>
            <p:ph idx="1"/>
          </p:nvPr>
        </p:nvSpPr>
        <p:spPr>
          <a:xfrm>
            <a:off x="838200" y="4501662"/>
            <a:ext cx="10515600" cy="2213377"/>
          </a:xfrm>
        </p:spPr>
        <p:txBody>
          <a:bodyPr>
            <a:normAutofit/>
          </a:bodyPr>
          <a:lstStyle/>
          <a:p>
            <a:r>
              <a:rPr lang="en-AU" sz="2400" dirty="0"/>
              <a:t>Two good examples of research questions:</a:t>
            </a:r>
          </a:p>
          <a:p>
            <a:pPr lvl="1"/>
            <a:r>
              <a:rPr lang="en-AU" sz="2000" dirty="0"/>
              <a:t>Does a higher job satisfaction mean that nurses wash their hands more?</a:t>
            </a:r>
          </a:p>
          <a:p>
            <a:pPr lvl="1"/>
            <a:r>
              <a:rPr lang="en-AU" sz="2000" dirty="0"/>
              <a:t>Does using a silver-coated dressing reduce wound infections in hospital compared with a standard dressing?</a:t>
            </a:r>
          </a:p>
          <a:p>
            <a:r>
              <a:rPr lang="en-AU" sz="2400" dirty="0"/>
              <a:t>Bad example:</a:t>
            </a:r>
          </a:p>
          <a:p>
            <a:pPr lvl="1"/>
            <a:r>
              <a:rPr lang="en-AU" sz="2000" dirty="0"/>
              <a:t>Does obesity shorten life?</a:t>
            </a:r>
          </a:p>
          <a:p>
            <a:endParaRPr lang="en-AU" sz="1800" dirty="0"/>
          </a:p>
        </p:txBody>
      </p:sp>
      <p:sp>
        <p:nvSpPr>
          <p:cNvPr id="4" name="Content Placeholder 2">
            <a:extLst>
              <a:ext uri="{FF2B5EF4-FFF2-40B4-BE49-F238E27FC236}">
                <a16:creationId xmlns:a16="http://schemas.microsoft.com/office/drawing/2014/main" id="{2D7732A6-E272-8DDB-0A3A-1AC5DF1D12A5}"/>
              </a:ext>
            </a:extLst>
          </p:cNvPr>
          <p:cNvSpPr txBox="1">
            <a:spLocks/>
          </p:cNvSpPr>
          <p:nvPr/>
        </p:nvSpPr>
        <p:spPr>
          <a:xfrm>
            <a:off x="744415" y="1502289"/>
            <a:ext cx="10515600" cy="26014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3200" b="1">
                <a:latin typeface="KaiTi" panose="02010609060101010101" pitchFamily="49" charset="-122"/>
                <a:ea typeface="KaiTi" panose="02010609060101010101" pitchFamily="49" charset="-122"/>
              </a:rPr>
              <a:t>两个好的研究问题示例：</a:t>
            </a:r>
          </a:p>
          <a:p>
            <a:pPr lvl="1"/>
            <a:r>
              <a:rPr lang="ja-JP" altLang="en-US" sz="2800" b="1">
                <a:latin typeface="KaiTi" panose="02010609060101010101" pitchFamily="49" charset="-122"/>
                <a:ea typeface="KaiTi" panose="02010609060101010101" pitchFamily="49" charset="-122"/>
              </a:rPr>
              <a:t>更高的工作满意度是否意味着护士洗手更频繁？</a:t>
            </a:r>
          </a:p>
          <a:p>
            <a:pPr lvl="1"/>
            <a:r>
              <a:rPr lang="ja-JP" altLang="en-US" sz="2800" b="1">
                <a:latin typeface="KaiTi" panose="02010609060101010101" pitchFamily="49" charset="-122"/>
                <a:ea typeface="KaiTi" panose="02010609060101010101" pitchFamily="49" charset="-122"/>
              </a:rPr>
              <a:t>与标准敷料相比，使用银涂层敷料是否能减少医院伤口感染？</a:t>
            </a:r>
          </a:p>
          <a:p>
            <a:r>
              <a:rPr lang="ja-JP" altLang="en-US" sz="3200" b="1">
                <a:latin typeface="KaiTi" panose="02010609060101010101" pitchFamily="49" charset="-122"/>
                <a:ea typeface="KaiTi" panose="02010609060101010101" pitchFamily="49" charset="-122"/>
              </a:rPr>
              <a:t>不好的例子：</a:t>
            </a:r>
          </a:p>
          <a:p>
            <a:pPr lvl="1"/>
            <a:r>
              <a:rPr lang="ja-JP" altLang="en-US" sz="2800" b="1">
                <a:latin typeface="KaiTi" panose="02010609060101010101" pitchFamily="49" charset="-122"/>
                <a:ea typeface="KaiTi" panose="02010609060101010101" pitchFamily="49" charset="-122"/>
              </a:rPr>
              <a:t>肥胖会缩短寿命吗？</a:t>
            </a:r>
            <a:endParaRPr lang="en-AU" sz="18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34989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780</TotalTime>
  <Words>2693</Words>
  <Application>Microsoft Office PowerPoint</Application>
  <PresentationFormat>Widescreen</PresentationFormat>
  <Paragraphs>260</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Simple rules for  good research practice</vt:lpstr>
      <vt:lpstr>Current state of research 科研现状</vt:lpstr>
      <vt:lpstr>PowerPoint Presentation</vt:lpstr>
      <vt:lpstr>Declaration of Helsinki  赫尔辛基宣言</vt:lpstr>
      <vt:lpstr>PowerPoint Presentation</vt:lpstr>
      <vt:lpstr>PowerPoint Presentation</vt:lpstr>
      <vt:lpstr>Growth of paper mills  论文工厂的生产</vt:lpstr>
      <vt:lpstr>Ten simple rules for good research practice 十条良好研究实践的简单规则</vt:lpstr>
      <vt:lpstr>Rule 1. Specifying questions  规则 1. 明确具体的问题</vt:lpstr>
      <vt:lpstr>PICOT for specifying questions</vt:lpstr>
      <vt:lpstr>PowerPoint Presentation</vt:lpstr>
      <vt:lpstr>Rule 1. Specifying questions  规则 1. 明确具体的问题</vt:lpstr>
      <vt:lpstr>Rule 1. Specifying questions  规则 1. 明确具体的问题</vt:lpstr>
      <vt:lpstr>Rule 2. Write and register a study protocol 规则 2. 编写并注册研究方案</vt:lpstr>
      <vt:lpstr>Rule 2. Write and register a study protocol 规则 2.编写并注册研究方案</vt:lpstr>
      <vt:lpstr>Rule 3. Justify your sample size 规则3. 论证样本量的合理性 </vt:lpstr>
      <vt:lpstr>Rule 3. Justify your sample size 规则3. 论证样本量的合理性 </vt:lpstr>
      <vt:lpstr>Rule 4. Write a data management plan 规则4. 撰写数据管理计划</vt:lpstr>
      <vt:lpstr>Rule 5: Reduce bias 规则5. 减少偏倚</vt:lpstr>
      <vt:lpstr>Rule 6: Avoid questionable research practices 规则6.避免可疑的研究实践</vt:lpstr>
      <vt:lpstr>Rule 7. Be cautious with interpretations of statistical significance 规则 7. 谨慎解读统计显著性</vt:lpstr>
      <vt:lpstr>Rule 7. Be cautious with interpretations of statistical significance 规则 7. 谨慎解读统计显著性 </vt:lpstr>
      <vt:lpstr>Rule 8. Make your research open 规则8. 公开开放您的研究</vt:lpstr>
      <vt:lpstr>Rule 9. Report all findings 规则 9. 报告所有发现</vt:lpstr>
      <vt:lpstr>Rule 9. Report all findings     规则 9. 报告所有发现</vt:lpstr>
      <vt:lpstr>Rule 9. Report all findings 规则 9. 报告所有发现</vt:lpstr>
      <vt:lpstr>Rule 10. Follow reporting guidelines 规则10. 遵循报告指南</vt:lpstr>
      <vt:lpstr>Overarching goals  总体目标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Adrian Barnett</dc:creator>
  <cp:lastModifiedBy>Alice Jones</cp:lastModifiedBy>
  <cp:revision>27</cp:revision>
  <dcterms:created xsi:type="dcterms:W3CDTF">2025-09-11T23:12:18Z</dcterms:created>
  <dcterms:modified xsi:type="dcterms:W3CDTF">2025-09-16T07:56:29Z</dcterms:modified>
</cp:coreProperties>
</file>